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2469C8"/>
          </a:solidFill>
          <a:ln w="12700">
            <a:solidFill>
              <a:srgbClr val="2469C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04088" y="585216"/>
            <a:ext cx="91440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spc="115" kern="0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MEDICAL RECORD  /  2026 STANDARD BRIEFING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749808" y="1417320"/>
            <a:ext cx="7223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1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一文看懂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685800" y="2148840"/>
            <a:ext cx="7223760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62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OFD-H</a:t>
            </a:r>
            <a:endParaRPr lang="en-US" sz="6200" dirty="0"/>
          </a:p>
        </p:txBody>
      </p:sp>
      <p:sp>
        <p:nvSpPr>
          <p:cNvPr id="6" name="Text 4"/>
          <p:cNvSpPr/>
          <p:nvPr/>
        </p:nvSpPr>
        <p:spPr>
          <a:xfrm>
            <a:off x="749808" y="3447288"/>
            <a:ext cx="7772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电子病历文档技术要求正式版</a:t>
            </a:r>
            <a:endParaRPr lang="en-US" sz="2900" dirty="0"/>
          </a:p>
        </p:txBody>
      </p:sp>
      <p:sp>
        <p:nvSpPr>
          <p:cNvPr id="7" name="Text 5"/>
          <p:cNvSpPr/>
          <p:nvPr/>
        </p:nvSpPr>
        <p:spPr>
          <a:xfrm>
            <a:off x="768096" y="4315968"/>
            <a:ext cx="8961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从“系统内可用”走向“跨系统可读、可用、可验证”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749808" y="5084064"/>
            <a:ext cx="2880360" cy="329184"/>
          </a:xfrm>
          <a:prstGeom prst="roundRect">
            <a:avLst>
              <a:gd name="adj" fmla="val 50000"/>
            </a:avLst>
          </a:prstGeom>
          <a:solidFill>
            <a:srgbClr val="EAF4FE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13816" y="5102352"/>
            <a:ext cx="27523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GB/T 48666—2026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767328" y="5084064"/>
            <a:ext cx="2487168" cy="329184"/>
          </a:xfrm>
          <a:prstGeom prst="roundRect">
            <a:avLst>
              <a:gd name="adj" fmla="val 50000"/>
            </a:avLst>
          </a:prstGeom>
          <a:solidFill>
            <a:srgbClr val="EAF4FE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831336" y="5102352"/>
            <a:ext cx="23591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标准解读 · 图文版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8275320" y="1143000"/>
            <a:ext cx="2926080" cy="3749040"/>
          </a:xfrm>
          <a:prstGeom prst="roundRect">
            <a:avLst>
              <a:gd name="adj" fmla="val 4063"/>
            </a:avLst>
          </a:prstGeom>
          <a:solidFill>
            <a:srgbClr val="F2F8FE"/>
          </a:solidFill>
          <a:ln w="12700">
            <a:solidFill>
              <a:srgbClr val="D0E3F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918704" y="941832"/>
            <a:ext cx="2926080" cy="3749040"/>
          </a:xfrm>
          <a:prstGeom prst="roundRect">
            <a:avLst>
              <a:gd name="adj" fmla="val 4063"/>
            </a:avLst>
          </a:prstGeom>
          <a:solidFill>
            <a:srgbClr val="FFFFFF"/>
          </a:solidFill>
          <a:ln w="12700">
            <a:solidFill>
              <a:srgbClr val="AACCE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562088" y="731520"/>
            <a:ext cx="2926080" cy="3749040"/>
          </a:xfrm>
          <a:prstGeom prst="roundRect">
            <a:avLst>
              <a:gd name="adj" fmla="val 4063"/>
            </a:avLst>
          </a:prstGeom>
          <a:solidFill>
            <a:srgbClr val="FFFFFF"/>
          </a:solidFill>
          <a:ln w="12700">
            <a:solidFill>
              <a:srgbClr val="8ABCE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982712" y="1335024"/>
            <a:ext cx="1325880" cy="41148"/>
          </a:xfrm>
          <a:prstGeom prst="rect">
            <a:avLst/>
          </a:prstGeom>
          <a:solidFill>
            <a:srgbClr val="2469C8"/>
          </a:solidFill>
          <a:ln w="12700">
            <a:solidFill>
              <a:srgbClr val="2469C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973568" y="1819656"/>
            <a:ext cx="1783080" cy="41148"/>
          </a:xfrm>
          <a:prstGeom prst="rect">
            <a:avLst/>
          </a:prstGeom>
          <a:solidFill>
            <a:srgbClr val="D6E6F5"/>
          </a:solidFill>
          <a:ln w="12700">
            <a:solidFill>
              <a:srgbClr val="D6E6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973568" y="2221992"/>
            <a:ext cx="1655064" cy="41148"/>
          </a:xfrm>
          <a:prstGeom prst="rect">
            <a:avLst/>
          </a:prstGeom>
          <a:solidFill>
            <a:srgbClr val="D6E6F5"/>
          </a:solidFill>
          <a:ln w="12700">
            <a:solidFill>
              <a:srgbClr val="D6E6F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973568" y="2624328"/>
            <a:ext cx="1527048" cy="41148"/>
          </a:xfrm>
          <a:prstGeom prst="rect">
            <a:avLst/>
          </a:prstGeom>
          <a:solidFill>
            <a:srgbClr val="D6E6F5"/>
          </a:solidFill>
          <a:ln w="12700">
            <a:solidFill>
              <a:srgbClr val="D6E6F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973568" y="3026664"/>
            <a:ext cx="1399032" cy="41148"/>
          </a:xfrm>
          <a:prstGeom prst="rect">
            <a:avLst/>
          </a:prstGeom>
          <a:solidFill>
            <a:srgbClr val="D6E6F5"/>
          </a:solidFill>
          <a:ln w="12700">
            <a:solidFill>
              <a:srgbClr val="D6E6F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936992" y="3520440"/>
            <a:ext cx="2130552" cy="475488"/>
          </a:xfrm>
          <a:prstGeom prst="roundRect">
            <a:avLst>
              <a:gd name="adj" fmla="val 25000"/>
            </a:avLst>
          </a:prstGeom>
          <a:solidFill>
            <a:srgbClr val="EAF4FE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028432" y="3621024"/>
            <a:ext cx="1938528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人读  +  机读  +  可信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58952" y="621792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2026.10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469C8"/>
          </a:solidFill>
          <a:ln w="12700">
            <a:solidFill>
              <a:srgbClr val="2469C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03504" y="210312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30" kern="0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WHY IT MATTERS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0698480" y="219456"/>
            <a:ext cx="8229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 / 22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12648" y="667512"/>
            <a:ext cx="110642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电子病历很多，为什么跨系统使用仍然困难？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621792" y="1261872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真正的问题，往往发生在文件离开原来的业务系统之后。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21792" y="6473952"/>
            <a:ext cx="10927080" cy="41148"/>
          </a:xfrm>
          <a:prstGeom prst="rect">
            <a:avLst/>
          </a:prstGeom>
          <a:solidFill>
            <a:srgbClr val="D8E5F1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1792" y="6528816"/>
            <a:ext cx="9326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GB/T 48666—2026   ·   OFD-H 电子病历版式文档技术要求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658368" y="1874520"/>
            <a:ext cx="5294376" cy="1545336"/>
          </a:xfrm>
          <a:prstGeom prst="roundRect">
            <a:avLst>
              <a:gd name="adj" fmla="val 7692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41248" y="2039112"/>
            <a:ext cx="493776" cy="49377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41248" y="2057400"/>
            <a:ext cx="49377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435608" y="2075688"/>
            <a:ext cx="431596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读不准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923544" y="2807208"/>
            <a:ext cx="4764024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8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不同软件中的版式、字体与图像可能不一致</a:t>
            </a:r>
            <a:endParaRPr lang="en-US" sz="1280" dirty="0"/>
          </a:p>
        </p:txBody>
      </p:sp>
      <p:sp>
        <p:nvSpPr>
          <p:cNvPr id="14" name="Shape 12"/>
          <p:cNvSpPr/>
          <p:nvPr/>
        </p:nvSpPr>
        <p:spPr>
          <a:xfrm>
            <a:off x="6217920" y="1874520"/>
            <a:ext cx="5294376" cy="1545336"/>
          </a:xfrm>
          <a:prstGeom prst="roundRect">
            <a:avLst>
              <a:gd name="adj" fmla="val 7692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400800" y="2039112"/>
            <a:ext cx="493776" cy="49377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00800" y="2057400"/>
            <a:ext cx="49377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995160" y="2075688"/>
            <a:ext cx="431596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用不了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6483096" y="2807208"/>
            <a:ext cx="4764024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8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页面能看，字段却未必能被机器理解</a:t>
            </a:r>
            <a:endParaRPr lang="en-US" sz="1280" dirty="0"/>
          </a:p>
        </p:txBody>
      </p:sp>
      <p:sp>
        <p:nvSpPr>
          <p:cNvPr id="19" name="Shape 17"/>
          <p:cNvSpPr/>
          <p:nvPr/>
        </p:nvSpPr>
        <p:spPr>
          <a:xfrm>
            <a:off x="658368" y="3630168"/>
            <a:ext cx="5294376" cy="1545336"/>
          </a:xfrm>
          <a:prstGeom prst="roundRect">
            <a:avLst>
              <a:gd name="adj" fmla="val 7692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41248" y="3794760"/>
            <a:ext cx="493776" cy="49377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41248" y="3813048"/>
            <a:ext cx="49377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435608" y="3831336"/>
            <a:ext cx="431596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验不清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923544" y="4562856"/>
            <a:ext cx="4764024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8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签名只能在原业务系统里验证</a:t>
            </a:r>
            <a:endParaRPr lang="en-US" sz="1280" dirty="0"/>
          </a:p>
        </p:txBody>
      </p:sp>
      <p:sp>
        <p:nvSpPr>
          <p:cNvPr id="24" name="Shape 22"/>
          <p:cNvSpPr/>
          <p:nvPr/>
        </p:nvSpPr>
        <p:spPr>
          <a:xfrm>
            <a:off x="6217920" y="3630168"/>
            <a:ext cx="5294376" cy="1545336"/>
          </a:xfrm>
          <a:prstGeom prst="roundRect">
            <a:avLst>
              <a:gd name="adj" fmla="val 7692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400800" y="3794760"/>
            <a:ext cx="493776" cy="49377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400800" y="3813048"/>
            <a:ext cx="49377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995160" y="3831336"/>
            <a:ext cx="431596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存不久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6483096" y="4562856"/>
            <a:ext cx="4764024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8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附件失联、资源缺失，长期可读性不足</a:t>
            </a:r>
            <a:endParaRPr lang="en-US" sz="1280" dirty="0"/>
          </a:p>
        </p:txBody>
      </p:sp>
      <p:sp>
        <p:nvSpPr>
          <p:cNvPr id="29" name="Shape 27"/>
          <p:cNvSpPr/>
          <p:nvPr/>
        </p:nvSpPr>
        <p:spPr>
          <a:xfrm>
            <a:off x="640080" y="5925312"/>
            <a:ext cx="10881360" cy="393192"/>
          </a:xfrm>
          <a:prstGeom prst="roundRect">
            <a:avLst>
              <a:gd name="adj" fmla="val 30233"/>
            </a:avLst>
          </a:prstGeom>
          <a:solidFill>
            <a:srgbClr val="EFF6FE"/>
          </a:solidFill>
          <a:ln w="12700">
            <a:solidFill>
              <a:srgbClr val="D8E8F5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22960" y="5957316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OFD-H关注的不是“再造一套EMR”，而是医疗文件离开原系统后的可信利用。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469C8"/>
          </a:solidFill>
          <a:ln w="12700">
            <a:solidFill>
              <a:srgbClr val="2469C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03504" y="210312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30" kern="0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CONCEPT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0698480" y="219456"/>
            <a:ext cx="8229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 / 22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12648" y="667512"/>
            <a:ext cx="110642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OFD-H是什么？是一种医疗版式文档技术规范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621792" y="1261872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不是新的医院信息系统，而是面向医疗场景的标准化文件载体。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21792" y="6473952"/>
            <a:ext cx="10927080" cy="41148"/>
          </a:xfrm>
          <a:prstGeom prst="rect">
            <a:avLst/>
          </a:prstGeom>
          <a:solidFill>
            <a:srgbClr val="D8E5F1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1792" y="6528816"/>
            <a:ext cx="9326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GB/T 48666—2026   ·   OFD-H 电子病历版式文档技术要求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804672" y="1792224"/>
            <a:ext cx="6903720" cy="1014984"/>
          </a:xfrm>
          <a:prstGeom prst="roundRect">
            <a:avLst>
              <a:gd name="adj" fmla="val 11712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14984" y="1947672"/>
            <a:ext cx="594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1847088" y="1920240"/>
            <a:ext cx="475488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医疗应用要求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1847088" y="2340864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影像、多媒体、机读信息、版本和归档</a:t>
            </a:r>
            <a:endParaRPr lang="en-US" sz="1270" dirty="0"/>
          </a:p>
        </p:txBody>
      </p:sp>
      <p:sp>
        <p:nvSpPr>
          <p:cNvPr id="13" name="Shape 11"/>
          <p:cNvSpPr/>
          <p:nvPr/>
        </p:nvSpPr>
        <p:spPr>
          <a:xfrm>
            <a:off x="804672" y="3026664"/>
            <a:ext cx="6903720" cy="1014984"/>
          </a:xfrm>
          <a:prstGeom prst="roundRect">
            <a:avLst>
              <a:gd name="adj" fmla="val 11712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14984" y="3182112"/>
            <a:ext cx="594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847088" y="3154680"/>
            <a:ext cx="475488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可信保护机制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1847088" y="3575304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电子签名、证据、独立验签</a:t>
            </a:r>
            <a:endParaRPr lang="en-US" sz="1270" dirty="0"/>
          </a:p>
        </p:txBody>
      </p:sp>
      <p:sp>
        <p:nvSpPr>
          <p:cNvPr id="17" name="Shape 15"/>
          <p:cNvSpPr/>
          <p:nvPr/>
        </p:nvSpPr>
        <p:spPr>
          <a:xfrm>
            <a:off x="804672" y="4261104"/>
            <a:ext cx="6903720" cy="1014984"/>
          </a:xfrm>
          <a:prstGeom prst="roundRect">
            <a:avLst>
              <a:gd name="adj" fmla="val 11712"/>
            </a:avLst>
          </a:prstGeom>
          <a:solidFill>
            <a:srgbClr val="EAF4FE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14984" y="4416552"/>
            <a:ext cx="594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847088" y="4389120"/>
            <a:ext cx="475488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OFD 版式基础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1847088" y="4809744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页面、文字、字体、图像、资源和容器</a:t>
            </a:r>
            <a:endParaRPr lang="en-US" sz="1270" dirty="0"/>
          </a:p>
        </p:txBody>
      </p:sp>
      <p:sp>
        <p:nvSpPr>
          <p:cNvPr id="21" name="Text 19"/>
          <p:cNvSpPr/>
          <p:nvPr/>
        </p:nvSpPr>
        <p:spPr>
          <a:xfrm>
            <a:off x="8229600" y="1847088"/>
            <a:ext cx="2286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不等于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8183880" y="2350008"/>
            <a:ext cx="3227832" cy="740664"/>
          </a:xfrm>
          <a:prstGeom prst="roundRect">
            <a:avLst>
              <a:gd name="adj" fmla="val 16049"/>
            </a:avLst>
          </a:prstGeom>
          <a:solidFill>
            <a:srgbClr val="FFFFFF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348472" y="2532888"/>
            <a:ext cx="292608" cy="292608"/>
          </a:xfrm>
          <a:prstGeom prst="ellipse">
            <a:avLst/>
          </a:prstGeom>
          <a:solidFill>
            <a:srgbClr val="FCEEEE"/>
          </a:solidFill>
          <a:ln w="12700">
            <a:solidFill>
              <a:srgbClr val="F3D0D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366760" y="2551176"/>
            <a:ext cx="2468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64C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×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8769096" y="2514600"/>
            <a:ext cx="23957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20" dirty="0">
                <a:solidFill>
                  <a:srgbClr val="253F5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HIS / EMR 的替代品</a:t>
            </a:r>
            <a:endParaRPr lang="en-US" sz="1320" dirty="0"/>
          </a:p>
        </p:txBody>
      </p:sp>
      <p:sp>
        <p:nvSpPr>
          <p:cNvPr id="26" name="Shape 24"/>
          <p:cNvSpPr/>
          <p:nvPr/>
        </p:nvSpPr>
        <p:spPr>
          <a:xfrm>
            <a:off x="8183880" y="3319272"/>
            <a:ext cx="3227832" cy="740664"/>
          </a:xfrm>
          <a:prstGeom prst="roundRect">
            <a:avLst>
              <a:gd name="adj" fmla="val 16049"/>
            </a:avLst>
          </a:prstGeom>
          <a:solidFill>
            <a:srgbClr val="FFFFFF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348472" y="3502152"/>
            <a:ext cx="292608" cy="292608"/>
          </a:xfrm>
          <a:prstGeom prst="ellipse">
            <a:avLst/>
          </a:prstGeom>
          <a:solidFill>
            <a:srgbClr val="FCEEEE"/>
          </a:solidFill>
          <a:ln w="12700">
            <a:solidFill>
              <a:srgbClr val="F3D0D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366760" y="3520440"/>
            <a:ext cx="2468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64C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×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8769096" y="3483864"/>
            <a:ext cx="23957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20" dirty="0">
                <a:solidFill>
                  <a:srgbClr val="253F5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独立的PACS影像平台</a:t>
            </a:r>
            <a:endParaRPr lang="en-US" sz="1320" dirty="0"/>
          </a:p>
        </p:txBody>
      </p:sp>
      <p:sp>
        <p:nvSpPr>
          <p:cNvPr id="30" name="Shape 28"/>
          <p:cNvSpPr/>
          <p:nvPr/>
        </p:nvSpPr>
        <p:spPr>
          <a:xfrm>
            <a:off x="8183880" y="4288536"/>
            <a:ext cx="3227832" cy="740664"/>
          </a:xfrm>
          <a:prstGeom prst="roundRect">
            <a:avLst>
              <a:gd name="adj" fmla="val 16049"/>
            </a:avLst>
          </a:prstGeom>
          <a:solidFill>
            <a:srgbClr val="FFFFFF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8348472" y="4471416"/>
            <a:ext cx="292608" cy="292608"/>
          </a:xfrm>
          <a:prstGeom prst="ellipse">
            <a:avLst/>
          </a:prstGeom>
          <a:solidFill>
            <a:srgbClr val="FCEEEE"/>
          </a:solidFill>
          <a:ln w="12700">
            <a:solidFill>
              <a:srgbClr val="F3D0D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366760" y="4489704"/>
            <a:ext cx="2468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64C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×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8769096" y="4453128"/>
            <a:ext cx="23957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20" dirty="0">
                <a:solidFill>
                  <a:srgbClr val="253F5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统一的医疗数据语义标准</a:t>
            </a:r>
            <a:endParaRPr lang="en-US" sz="1320" dirty="0"/>
          </a:p>
        </p:txBody>
      </p:sp>
      <p:sp>
        <p:nvSpPr>
          <p:cNvPr id="34" name="Shape 32"/>
          <p:cNvSpPr/>
          <p:nvPr/>
        </p:nvSpPr>
        <p:spPr>
          <a:xfrm>
            <a:off x="640080" y="5925312"/>
            <a:ext cx="10881360" cy="393192"/>
          </a:xfrm>
          <a:prstGeom prst="roundRect">
            <a:avLst>
              <a:gd name="adj" fmla="val 30233"/>
            </a:avLst>
          </a:prstGeom>
          <a:solidFill>
            <a:srgbClr val="EFF6FE"/>
          </a:solidFill>
          <a:ln w="12700">
            <a:solidFill>
              <a:srgbClr val="D8E8F5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22960" y="5957316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核心定位：把医疗信息组织成稳定、可交付、可独立使用的电子文件。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469C8"/>
          </a:solidFill>
          <a:ln w="12700">
            <a:solidFill>
              <a:srgbClr val="2469C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03504" y="210312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30" kern="0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STANDARD AT A GLANCE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0698480" y="219456"/>
            <a:ext cx="8229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 / 22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12648" y="667512"/>
            <a:ext cx="110642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第5—9章，一张图看懂六大能力域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621792" y="1261872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正式版在OFD底座之上，覆盖文件、医疗数据、可信保护与软件验收。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21792" y="6473952"/>
            <a:ext cx="10927080" cy="41148"/>
          </a:xfrm>
          <a:prstGeom prst="rect">
            <a:avLst/>
          </a:prstGeom>
          <a:solidFill>
            <a:srgbClr val="D8E5F1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1792" y="6528816"/>
            <a:ext cx="9326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GB/T 48666—2026   ·   OFD-H 电子病历版式文档技术要求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749808" y="1837944"/>
            <a:ext cx="3337560" cy="932688"/>
          </a:xfrm>
          <a:prstGeom prst="roundRect">
            <a:avLst>
              <a:gd name="adj" fmla="val 12745"/>
            </a:avLst>
          </a:prstGeom>
          <a:solidFill>
            <a:srgbClr val="FFFFFF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1975104"/>
            <a:ext cx="28163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基础格式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960120" y="2395728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第6章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749808" y="3145536"/>
            <a:ext cx="3337560" cy="932688"/>
          </a:xfrm>
          <a:prstGeom prst="roundRect">
            <a:avLst>
              <a:gd name="adj" fmla="val 12745"/>
            </a:avLst>
          </a:prstGeom>
          <a:solidFill>
            <a:srgbClr val="FFFFFF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60120" y="3282696"/>
            <a:ext cx="28163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医疗资源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960120" y="370332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第7.2/7.4条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749808" y="4453128"/>
            <a:ext cx="3337560" cy="932688"/>
          </a:xfrm>
          <a:prstGeom prst="roundRect">
            <a:avLst>
              <a:gd name="adj" fmla="val 12745"/>
            </a:avLst>
          </a:prstGeom>
          <a:solidFill>
            <a:srgbClr val="FFFFFF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60120" y="4590288"/>
            <a:ext cx="28163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机读数据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960120" y="5010912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第7.5条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8101584" y="1837944"/>
            <a:ext cx="3337560" cy="932688"/>
          </a:xfrm>
          <a:prstGeom prst="roundRect">
            <a:avLst>
              <a:gd name="adj" fmla="val 12745"/>
            </a:avLst>
          </a:prstGeom>
          <a:solidFill>
            <a:srgbClr val="FFFFFF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302752" y="1975104"/>
            <a:ext cx="28620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签名安全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8302752" y="2395728"/>
            <a:ext cx="28620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第6.3/8章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8101584" y="3145536"/>
            <a:ext cx="3337560" cy="932688"/>
          </a:xfrm>
          <a:prstGeom prst="roundRect">
            <a:avLst>
              <a:gd name="adj" fmla="val 12745"/>
            </a:avLst>
          </a:prstGeom>
          <a:solidFill>
            <a:srgbClr val="FFFFFF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302752" y="3282696"/>
            <a:ext cx="28620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长期保存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8302752" y="3703320"/>
            <a:ext cx="28620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第7.6/9.1条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8101584" y="4453128"/>
            <a:ext cx="3337560" cy="932688"/>
          </a:xfrm>
          <a:prstGeom prst="roundRect">
            <a:avLst>
              <a:gd name="adj" fmla="val 12745"/>
            </a:avLst>
          </a:prstGeom>
          <a:solidFill>
            <a:srgbClr val="FFFFFF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302752" y="4590288"/>
            <a:ext cx="28620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软件验证</a:t>
            </a: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>
            <a:off x="8302752" y="5010912"/>
            <a:ext cx="28620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第9章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4636008" y="2542032"/>
            <a:ext cx="2907792" cy="2907792"/>
          </a:xfrm>
          <a:prstGeom prst="ellipse">
            <a:avLst/>
          </a:prstGeom>
          <a:solidFill>
            <a:srgbClr val="EAF4FE"/>
          </a:solidFill>
          <a:ln w="12700">
            <a:solidFill>
              <a:srgbClr val="A1C6E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956048" y="3364992"/>
            <a:ext cx="22768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9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OFD-H</a:t>
            </a:r>
            <a:endParaRPr lang="en-US" sz="2900" dirty="0"/>
          </a:p>
        </p:txBody>
      </p:sp>
      <p:sp>
        <p:nvSpPr>
          <p:cNvPr id="29" name="Text 27"/>
          <p:cNvSpPr/>
          <p:nvPr/>
        </p:nvSpPr>
        <p:spPr>
          <a:xfrm>
            <a:off x="4846320" y="4023360"/>
            <a:ext cx="24871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统一医疗文件载体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469C8"/>
          </a:solidFill>
          <a:ln w="12700">
            <a:solidFill>
              <a:srgbClr val="2469C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03504" y="210312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30" kern="0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WHAT CHANGED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0698480" y="219456"/>
            <a:ext cx="8229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 / 22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12648" y="667512"/>
            <a:ext cx="110642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正式版最值得关注的六项调整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621792" y="1261872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并不是全部条款都重写，许多基础约束从征求意见版延续而来。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21792" y="6473952"/>
            <a:ext cx="10927080" cy="41148"/>
          </a:xfrm>
          <a:prstGeom prst="rect">
            <a:avLst/>
          </a:prstGeom>
          <a:solidFill>
            <a:srgbClr val="D8E5F1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1792" y="6528816"/>
            <a:ext cx="9326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GB/T 48666—2026   ·   OFD-H 电子病历版式文档技术要求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640080" y="1810512"/>
            <a:ext cx="3538728" cy="1609344"/>
          </a:xfrm>
          <a:prstGeom prst="roundRect">
            <a:avLst>
              <a:gd name="adj" fmla="val 7386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41248" y="2011680"/>
            <a:ext cx="5760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463040" y="1975104"/>
            <a:ext cx="25603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业务系统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850392" y="2578608"/>
            <a:ext cx="3118104" cy="41148"/>
          </a:xfrm>
          <a:prstGeom prst="rect">
            <a:avLst/>
          </a:prstGeom>
          <a:solidFill>
            <a:srgbClr val="C9E0F5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0392" y="2807208"/>
            <a:ext cx="313639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减少改造，允许代理生成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443984" y="1810512"/>
            <a:ext cx="3538728" cy="1609344"/>
          </a:xfrm>
          <a:prstGeom prst="roundRect">
            <a:avLst>
              <a:gd name="adj" fmla="val 7386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45152" y="2011680"/>
            <a:ext cx="5760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5266944" y="1975104"/>
            <a:ext cx="25603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人读＋机读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4654296" y="2578608"/>
            <a:ext cx="3118104" cy="41148"/>
          </a:xfrm>
          <a:prstGeom prst="rect">
            <a:avLst/>
          </a:prstGeom>
          <a:solidFill>
            <a:srgbClr val="C9E0F5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654296" y="2807208"/>
            <a:ext cx="313639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明确XML、JSON等组织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8247888" y="1810512"/>
            <a:ext cx="3538728" cy="1609344"/>
          </a:xfrm>
          <a:prstGeom prst="roundRect">
            <a:avLst>
              <a:gd name="adj" fmla="val 7386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449056" y="2011680"/>
            <a:ext cx="5760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9070848" y="1975104"/>
            <a:ext cx="25603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医学影像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8458200" y="2578608"/>
            <a:ext cx="3118104" cy="41148"/>
          </a:xfrm>
          <a:prstGeom prst="rect">
            <a:avLst/>
          </a:prstGeom>
          <a:solidFill>
            <a:srgbClr val="C9E0F5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458200" y="2807208"/>
            <a:ext cx="313639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内嵌与外部附件更灵活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640080" y="3685032"/>
            <a:ext cx="3538728" cy="1609344"/>
          </a:xfrm>
          <a:prstGeom prst="roundRect">
            <a:avLst>
              <a:gd name="adj" fmla="val 7386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41248" y="3886200"/>
            <a:ext cx="5760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1463040" y="3849624"/>
            <a:ext cx="25603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扫描病历</a:t>
            </a:r>
            <a:endParaRPr lang="en-US" sz="1800" dirty="0"/>
          </a:p>
        </p:txBody>
      </p:sp>
      <p:sp>
        <p:nvSpPr>
          <p:cNvPr id="27" name="Shape 25"/>
          <p:cNvSpPr/>
          <p:nvPr/>
        </p:nvSpPr>
        <p:spPr>
          <a:xfrm>
            <a:off x="850392" y="4453128"/>
            <a:ext cx="3118104" cy="41148"/>
          </a:xfrm>
          <a:prstGeom prst="rect">
            <a:avLst/>
          </a:prstGeom>
          <a:solidFill>
            <a:srgbClr val="C9E0F5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50392" y="4681728"/>
            <a:ext cx="313639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明确双层OCR与位置关系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4443984" y="3685032"/>
            <a:ext cx="3538728" cy="1609344"/>
          </a:xfrm>
          <a:prstGeom prst="roundRect">
            <a:avLst>
              <a:gd name="adj" fmla="val 7386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645152" y="3886200"/>
            <a:ext cx="5760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</a:t>
            </a:r>
            <a:endParaRPr lang="en-US" sz="1800" dirty="0"/>
          </a:p>
        </p:txBody>
      </p:sp>
      <p:sp>
        <p:nvSpPr>
          <p:cNvPr id="31" name="Text 29"/>
          <p:cNvSpPr/>
          <p:nvPr/>
        </p:nvSpPr>
        <p:spPr>
          <a:xfrm>
            <a:off x="5266944" y="3849624"/>
            <a:ext cx="25603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签署证据</a:t>
            </a:r>
            <a:endParaRPr lang="en-US" sz="1800" dirty="0"/>
          </a:p>
        </p:txBody>
      </p:sp>
      <p:sp>
        <p:nvSpPr>
          <p:cNvPr id="32" name="Shape 30"/>
          <p:cNvSpPr/>
          <p:nvPr/>
        </p:nvSpPr>
        <p:spPr>
          <a:xfrm>
            <a:off x="4654296" y="4453128"/>
            <a:ext cx="3118104" cy="41148"/>
          </a:xfrm>
          <a:prstGeom prst="rect">
            <a:avLst/>
          </a:prstGeom>
          <a:solidFill>
            <a:srgbClr val="C9E0F5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654296" y="4681728"/>
            <a:ext cx="313639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强调保护范围和留痕</a:t>
            </a:r>
            <a:endParaRPr lang="en-US" sz="1300" dirty="0"/>
          </a:p>
        </p:txBody>
      </p:sp>
      <p:sp>
        <p:nvSpPr>
          <p:cNvPr id="34" name="Shape 32"/>
          <p:cNvSpPr/>
          <p:nvPr/>
        </p:nvSpPr>
        <p:spPr>
          <a:xfrm>
            <a:off x="8247888" y="3685032"/>
            <a:ext cx="3538728" cy="1609344"/>
          </a:xfrm>
          <a:prstGeom prst="roundRect">
            <a:avLst>
              <a:gd name="adj" fmla="val 7386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449056" y="3886200"/>
            <a:ext cx="5760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06</a:t>
            </a:r>
            <a:endParaRPr lang="en-US" sz="1800" dirty="0"/>
          </a:p>
        </p:txBody>
      </p:sp>
      <p:sp>
        <p:nvSpPr>
          <p:cNvPr id="36" name="Text 34"/>
          <p:cNvSpPr/>
          <p:nvPr/>
        </p:nvSpPr>
        <p:spPr>
          <a:xfrm>
            <a:off x="9070848" y="3849624"/>
            <a:ext cx="25603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软件验收</a:t>
            </a:r>
            <a:endParaRPr lang="en-US" sz="1800" dirty="0"/>
          </a:p>
        </p:txBody>
      </p:sp>
      <p:sp>
        <p:nvSpPr>
          <p:cNvPr id="37" name="Shape 35"/>
          <p:cNvSpPr/>
          <p:nvPr/>
        </p:nvSpPr>
        <p:spPr>
          <a:xfrm>
            <a:off x="8458200" y="4453128"/>
            <a:ext cx="3118104" cy="41148"/>
          </a:xfrm>
          <a:prstGeom prst="rect">
            <a:avLst/>
          </a:prstGeom>
          <a:solidFill>
            <a:srgbClr val="C9E0F5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458200" y="4681728"/>
            <a:ext cx="313639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明确第三方验证</a:t>
            </a:r>
            <a:endParaRPr lang="en-US" sz="1300" dirty="0"/>
          </a:p>
        </p:txBody>
      </p:sp>
      <p:sp>
        <p:nvSpPr>
          <p:cNvPr id="39" name="Shape 37"/>
          <p:cNvSpPr/>
          <p:nvPr/>
        </p:nvSpPr>
        <p:spPr>
          <a:xfrm>
            <a:off x="640080" y="5925312"/>
            <a:ext cx="10881360" cy="393192"/>
          </a:xfrm>
          <a:prstGeom prst="roundRect">
            <a:avLst>
              <a:gd name="adj" fmla="val 30233"/>
            </a:avLst>
          </a:prstGeom>
          <a:solidFill>
            <a:srgbClr val="EFF6FE"/>
          </a:solidFill>
          <a:ln w="12700">
            <a:solidFill>
              <a:srgbClr val="D8E8F5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822960" y="5957316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判断是否合规，必须看正式条款及“应／宜／可”的适用条件。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469C8"/>
          </a:solidFill>
          <a:ln w="12700">
            <a:solidFill>
              <a:srgbClr val="2469C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03504" y="210312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30" kern="0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ARCHITECTURE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0698480" y="219456"/>
            <a:ext cx="8229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06 / 22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12648" y="667512"/>
            <a:ext cx="110642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减少对既有系统的改造：以文件为连接纽带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621792" y="1261872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第5.2条强调机构内文件系统，业务系统可直接生成，也可委托生成。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21792" y="6473952"/>
            <a:ext cx="10927080" cy="41148"/>
          </a:xfrm>
          <a:prstGeom prst="rect">
            <a:avLst/>
          </a:prstGeom>
          <a:solidFill>
            <a:srgbClr val="D8E5F1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1792" y="6528816"/>
            <a:ext cx="9326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GB/T 48666—2026   ·   OFD-H 电子病历版式文档技术要求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758952" y="1828800"/>
            <a:ext cx="2514600" cy="758952"/>
          </a:xfrm>
          <a:prstGeom prst="roundRect">
            <a:avLst>
              <a:gd name="adj" fmla="val 15663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86968" y="1938528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HIS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2276856" y="1975104"/>
            <a:ext cx="822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诊疗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593592" y="1828800"/>
            <a:ext cx="2514600" cy="758952"/>
          </a:xfrm>
          <a:prstGeom prst="roundRect">
            <a:avLst>
              <a:gd name="adj" fmla="val 15663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721608" y="1938528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EMR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5111496" y="1975104"/>
            <a:ext cx="822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病历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6428232" y="1828800"/>
            <a:ext cx="2514600" cy="758952"/>
          </a:xfrm>
          <a:prstGeom prst="roundRect">
            <a:avLst>
              <a:gd name="adj" fmla="val 15663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56248" y="1938528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LIS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7946136" y="1975104"/>
            <a:ext cx="822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检验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9262872" y="1828800"/>
            <a:ext cx="2514600" cy="758952"/>
          </a:xfrm>
          <a:prstGeom prst="roundRect">
            <a:avLst>
              <a:gd name="adj" fmla="val 15663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390888" y="1938528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PACS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10780776" y="1975104"/>
            <a:ext cx="822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影像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6053328" y="2697480"/>
            <a:ext cx="0" cy="438912"/>
          </a:xfrm>
          <a:prstGeom prst="line">
            <a:avLst/>
          </a:prstGeom>
          <a:noFill/>
          <a:ln w="27940">
            <a:solidFill>
              <a:srgbClr val="2469C8"/>
            </a:solidFill>
            <a:prstDash val="solid"/>
            <a:headEnd type="none"/>
            <a:tailEnd type="triangle"/>
          </a:ln>
        </p:spPr>
      </p:sp>
      <p:sp>
        <p:nvSpPr>
          <p:cNvPr id="22" name="Shape 20"/>
          <p:cNvSpPr/>
          <p:nvPr/>
        </p:nvSpPr>
        <p:spPr>
          <a:xfrm>
            <a:off x="2697480" y="3255264"/>
            <a:ext cx="6793992" cy="1207008"/>
          </a:xfrm>
          <a:prstGeom prst="roundRect">
            <a:avLst>
              <a:gd name="adj" fmla="val 9848"/>
            </a:avLst>
          </a:prstGeom>
          <a:solidFill>
            <a:srgbClr val="EAF4FE"/>
          </a:solidFill>
          <a:ln w="12700">
            <a:solidFill>
              <a:srgbClr val="BBD8F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099816" y="3456432"/>
            <a:ext cx="596188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机构内文件处理能力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3081528" y="3977640"/>
            <a:ext cx="5989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文档归集  ·  生成与转换  ·  受托签署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6053328" y="4581144"/>
            <a:ext cx="0" cy="329184"/>
          </a:xfrm>
          <a:prstGeom prst="line">
            <a:avLst/>
          </a:prstGeom>
          <a:noFill/>
          <a:ln w="27940">
            <a:solidFill>
              <a:srgbClr val="2469C8"/>
            </a:solidFill>
            <a:prstDash val="solid"/>
            <a:headEnd type="none"/>
            <a:tailEnd type="triangle"/>
          </a:ln>
        </p:spPr>
      </p:sp>
      <p:sp>
        <p:nvSpPr>
          <p:cNvPr id="26" name="Shape 24"/>
          <p:cNvSpPr/>
          <p:nvPr/>
        </p:nvSpPr>
        <p:spPr>
          <a:xfrm>
            <a:off x="1289304" y="5056632"/>
            <a:ext cx="4562856" cy="777240"/>
          </a:xfrm>
          <a:prstGeom prst="roundRect">
            <a:avLst>
              <a:gd name="adj" fmla="val 15294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545336" y="5193792"/>
            <a:ext cx="20482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病案归档</a:t>
            </a:r>
            <a:endParaRPr lang="en-US" sz="1700" dirty="0"/>
          </a:p>
        </p:txBody>
      </p:sp>
      <p:sp>
        <p:nvSpPr>
          <p:cNvPr id="28" name="Text 26"/>
          <p:cNvSpPr/>
          <p:nvPr/>
        </p:nvSpPr>
        <p:spPr>
          <a:xfrm>
            <a:off x="3621024" y="5221224"/>
            <a:ext cx="200253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长期保存与版本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6949440" y="5056632"/>
            <a:ext cx="4562856" cy="777240"/>
          </a:xfrm>
          <a:prstGeom prst="roundRect">
            <a:avLst>
              <a:gd name="adj" fmla="val 15294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7205472" y="5193792"/>
            <a:ext cx="20482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跨机构共享</a:t>
            </a:r>
            <a:endParaRPr lang="en-US" sz="1700" dirty="0"/>
          </a:p>
        </p:txBody>
      </p:sp>
      <p:sp>
        <p:nvSpPr>
          <p:cNvPr id="31" name="Text 29"/>
          <p:cNvSpPr/>
          <p:nvPr/>
        </p:nvSpPr>
        <p:spPr>
          <a:xfrm>
            <a:off x="9281160" y="5221224"/>
            <a:ext cx="200253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独立阅读与验证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469C8"/>
          </a:solidFill>
          <a:ln w="12700">
            <a:solidFill>
              <a:srgbClr val="2469C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03504" y="210312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30" kern="0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GENERATION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0698480" y="219456"/>
            <a:ext cx="8229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07 / 22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12648" y="667512"/>
            <a:ext cx="110642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两条生成路径：数据生成与文件转换都需要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621792" y="1261872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正式版9.1将两类能力单列，适配新系统和存量系统。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21792" y="6473952"/>
            <a:ext cx="10927080" cy="41148"/>
          </a:xfrm>
          <a:prstGeom prst="rect">
            <a:avLst/>
          </a:prstGeom>
          <a:solidFill>
            <a:srgbClr val="D8E5F1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1792" y="6528816"/>
            <a:ext cx="9326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GB/T 48666—2026   ·   OFD-H 电子病历版式文档技术要求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722376" y="1828800"/>
            <a:ext cx="5248656" cy="3493008"/>
          </a:xfrm>
          <a:prstGeom prst="roundRect">
            <a:avLst>
              <a:gd name="adj" fmla="val 3403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50976" y="2048256"/>
            <a:ext cx="1188720" cy="329184"/>
          </a:xfrm>
          <a:prstGeom prst="roundRect">
            <a:avLst>
              <a:gd name="adj" fmla="val 50000"/>
            </a:avLst>
          </a:prstGeom>
          <a:solidFill>
            <a:srgbClr val="EAF4FE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14984" y="2066544"/>
            <a:ext cx="10607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路径 A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1207008" y="2679192"/>
            <a:ext cx="4270248" cy="502920"/>
          </a:xfrm>
          <a:prstGeom prst="roundRect">
            <a:avLst>
              <a:gd name="adj" fmla="val 23636"/>
            </a:avLst>
          </a:prstGeom>
          <a:solidFill>
            <a:srgbClr val="FFFFFF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335024" y="2761488"/>
            <a:ext cx="403250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结构化业务数据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3346704" y="3291840"/>
            <a:ext cx="0" cy="310896"/>
          </a:xfrm>
          <a:prstGeom prst="line">
            <a:avLst/>
          </a:prstGeom>
          <a:noFill/>
          <a:ln w="27940">
            <a:solidFill>
              <a:srgbClr val="2469C8"/>
            </a:solidFill>
            <a:prstDash val="solid"/>
            <a:headEnd type="none"/>
            <a:tailEnd type="triangle"/>
          </a:ln>
        </p:spPr>
      </p:sp>
      <p:sp>
        <p:nvSpPr>
          <p:cNvPr id="15" name="Shape 13"/>
          <p:cNvSpPr/>
          <p:nvPr/>
        </p:nvSpPr>
        <p:spPr>
          <a:xfrm>
            <a:off x="1207008" y="3739896"/>
            <a:ext cx="4270248" cy="502920"/>
          </a:xfrm>
          <a:prstGeom prst="roundRect">
            <a:avLst>
              <a:gd name="adj" fmla="val 23636"/>
            </a:avLst>
          </a:prstGeom>
          <a:solidFill>
            <a:srgbClr val="FFFFFF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325880" y="3822192"/>
            <a:ext cx="4050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模板与排版模型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3346704" y="4361688"/>
            <a:ext cx="0" cy="301752"/>
          </a:xfrm>
          <a:prstGeom prst="line">
            <a:avLst/>
          </a:prstGeom>
          <a:noFill/>
          <a:ln w="27940">
            <a:solidFill>
              <a:srgbClr val="2469C8"/>
            </a:solidFill>
            <a:prstDash val="solid"/>
            <a:headEnd type="none"/>
            <a:tailEnd type="triangle"/>
          </a:ln>
        </p:spPr>
      </p:sp>
      <p:sp>
        <p:nvSpPr>
          <p:cNvPr id="18" name="Text 16"/>
          <p:cNvSpPr/>
          <p:nvPr/>
        </p:nvSpPr>
        <p:spPr>
          <a:xfrm>
            <a:off x="1801368" y="4846320"/>
            <a:ext cx="31821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直接生成OFD-H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6565392" y="1828800"/>
            <a:ext cx="5248656" cy="3493008"/>
          </a:xfrm>
          <a:prstGeom prst="roundRect">
            <a:avLst>
              <a:gd name="adj" fmla="val 3403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793992" y="2048256"/>
            <a:ext cx="1188720" cy="329184"/>
          </a:xfrm>
          <a:prstGeom prst="roundRect">
            <a:avLst>
              <a:gd name="adj" fmla="val 50000"/>
            </a:avLst>
          </a:prstGeom>
          <a:solidFill>
            <a:srgbClr val="EAF4FE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858000" y="2066544"/>
            <a:ext cx="10607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路径 B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7050024" y="2679192"/>
            <a:ext cx="4270248" cy="502920"/>
          </a:xfrm>
          <a:prstGeom prst="roundRect">
            <a:avLst>
              <a:gd name="adj" fmla="val 23636"/>
            </a:avLst>
          </a:prstGeom>
          <a:solidFill>
            <a:srgbClr val="FFFFFF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178040" y="2761488"/>
            <a:ext cx="403250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PDF / DOCX / 既有格式</a:t>
            </a:r>
            <a:endParaRPr lang="en-US" sz="1700" dirty="0"/>
          </a:p>
        </p:txBody>
      </p:sp>
      <p:sp>
        <p:nvSpPr>
          <p:cNvPr id="24" name="Shape 22"/>
          <p:cNvSpPr/>
          <p:nvPr/>
        </p:nvSpPr>
        <p:spPr>
          <a:xfrm>
            <a:off x="9189720" y="3291840"/>
            <a:ext cx="0" cy="310896"/>
          </a:xfrm>
          <a:prstGeom prst="line">
            <a:avLst/>
          </a:prstGeom>
          <a:noFill/>
          <a:ln w="27940">
            <a:solidFill>
              <a:srgbClr val="2469C8"/>
            </a:solidFill>
            <a:prstDash val="solid"/>
            <a:headEnd type="none"/>
            <a:tailEnd type="triangle"/>
          </a:ln>
        </p:spPr>
      </p:sp>
      <p:sp>
        <p:nvSpPr>
          <p:cNvPr id="25" name="Shape 23"/>
          <p:cNvSpPr/>
          <p:nvPr/>
        </p:nvSpPr>
        <p:spPr>
          <a:xfrm>
            <a:off x="7050024" y="3739896"/>
            <a:ext cx="4270248" cy="502920"/>
          </a:xfrm>
          <a:prstGeom prst="roundRect">
            <a:avLst>
              <a:gd name="adj" fmla="val 23636"/>
            </a:avLst>
          </a:prstGeom>
          <a:solidFill>
            <a:srgbClr val="FFFFFF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168896" y="3822192"/>
            <a:ext cx="4050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解析、保真转换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9189720" y="4361688"/>
            <a:ext cx="0" cy="301752"/>
          </a:xfrm>
          <a:prstGeom prst="line">
            <a:avLst/>
          </a:prstGeom>
          <a:noFill/>
          <a:ln w="27940">
            <a:solidFill>
              <a:srgbClr val="2469C8"/>
            </a:solidFill>
            <a:prstDash val="solid"/>
            <a:headEnd type="none"/>
            <a:tailEnd type="triangle"/>
          </a:ln>
        </p:spPr>
      </p:sp>
      <p:sp>
        <p:nvSpPr>
          <p:cNvPr id="28" name="Text 26"/>
          <p:cNvSpPr/>
          <p:nvPr/>
        </p:nvSpPr>
        <p:spPr>
          <a:xfrm>
            <a:off x="7644384" y="4846320"/>
            <a:ext cx="31821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转换为OFD-H</a:t>
            </a:r>
            <a:endParaRPr lang="en-US" sz="1700" dirty="0"/>
          </a:p>
        </p:txBody>
      </p:sp>
      <p:sp>
        <p:nvSpPr>
          <p:cNvPr id="29" name="Shape 27"/>
          <p:cNvSpPr/>
          <p:nvPr/>
        </p:nvSpPr>
        <p:spPr>
          <a:xfrm>
            <a:off x="640080" y="5925312"/>
            <a:ext cx="10881360" cy="393192"/>
          </a:xfrm>
          <a:prstGeom prst="roundRect">
            <a:avLst>
              <a:gd name="adj" fmla="val 30233"/>
            </a:avLst>
          </a:prstGeom>
          <a:solidFill>
            <a:srgbClr val="EFF6FE"/>
          </a:solidFill>
          <a:ln w="12700">
            <a:solidFill>
              <a:srgbClr val="D8E8F5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22960" y="5957316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能输出OFD ≠ 符合OFD-H：还需验证资源、元数据、机读信息及适用签名规则。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469C8"/>
          </a:solidFill>
          <a:ln w="12700">
            <a:solidFill>
              <a:srgbClr val="2469C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03504" y="210312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30" kern="0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MACHINE READABLE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0698480" y="219456"/>
            <a:ext cx="8229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08 / 22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12648" y="667512"/>
            <a:ext cx="110642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同一份检验报告：人能读，机器也能读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621792" y="1261872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第7.3和7.5条强调页面与机读信息一致，但不要求每份文件都内置JSON。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21792" y="6473952"/>
            <a:ext cx="10927080" cy="41148"/>
          </a:xfrm>
          <a:prstGeom prst="rect">
            <a:avLst/>
          </a:prstGeom>
          <a:solidFill>
            <a:srgbClr val="D8E5F1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1792" y="6528816"/>
            <a:ext cx="9326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GB/T 48666—2026   ·   OFD-H 电子病历版式文档技术要求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832104" y="1901952"/>
            <a:ext cx="4791456" cy="3246120"/>
          </a:xfrm>
          <a:prstGeom prst="roundRect">
            <a:avLst>
              <a:gd name="adj" fmla="val 3662"/>
            </a:avLst>
          </a:prstGeom>
          <a:solidFill>
            <a:srgbClr val="FFFFFF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69848" y="2139696"/>
            <a:ext cx="2194560" cy="329184"/>
          </a:xfrm>
          <a:prstGeom prst="roundRect">
            <a:avLst>
              <a:gd name="adj" fmla="val 50000"/>
            </a:avLst>
          </a:prstGeom>
          <a:solidFill>
            <a:srgbClr val="EAF4FE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133856" y="2157984"/>
            <a:ext cx="20665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人读 · 固定版式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261872" y="2752344"/>
            <a:ext cx="39502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血常规检验报告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344168" y="3456432"/>
            <a:ext cx="15819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血红蛋白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657600" y="3456432"/>
            <a:ext cx="13898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135 g/L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344168" y="3877056"/>
            <a:ext cx="15819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白细胞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57600" y="3877056"/>
            <a:ext cx="13898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6.2 ×10⁹/L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44168" y="4297680"/>
            <a:ext cx="15819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检查时间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3657600" y="4297680"/>
            <a:ext cx="13898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2026-10-28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528816" y="1901952"/>
            <a:ext cx="4800600" cy="3246120"/>
          </a:xfrm>
          <a:prstGeom prst="roundRect">
            <a:avLst>
              <a:gd name="adj" fmla="val 3662"/>
            </a:avLst>
          </a:prstGeom>
          <a:solidFill>
            <a:srgbClr val="F1F8FF"/>
          </a:solidFill>
          <a:ln w="12700">
            <a:solidFill>
              <a:srgbClr val="B9D5F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775704" y="2139696"/>
            <a:ext cx="2523744" cy="329184"/>
          </a:xfrm>
          <a:prstGeom prst="roundRect">
            <a:avLst>
              <a:gd name="adj" fmla="val 50000"/>
            </a:avLst>
          </a:prstGeom>
          <a:solidFill>
            <a:srgbClr val="EAF4FE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839712" y="2157984"/>
            <a:ext cx="2395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机读 · XML / JSON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6839712" y="2770632"/>
            <a:ext cx="42611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53F5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{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6839712" y="3172968"/>
            <a:ext cx="42611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"hemoglobin": 135,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6839712" y="3575304"/>
            <a:ext cx="42611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"unit": "g/L",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6839712" y="3977640"/>
            <a:ext cx="42611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53F5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"examDate": "2026-10-28"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6839712" y="4379976"/>
            <a:ext cx="42611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53F5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}</a:t>
            </a:r>
            <a:endParaRPr lang="en-US" sz="1500" dirty="0"/>
          </a:p>
        </p:txBody>
      </p:sp>
      <p:sp>
        <p:nvSpPr>
          <p:cNvPr id="27" name="Shape 25"/>
          <p:cNvSpPr/>
          <p:nvPr/>
        </p:nvSpPr>
        <p:spPr>
          <a:xfrm>
            <a:off x="5696712" y="3429000"/>
            <a:ext cx="758952" cy="0"/>
          </a:xfrm>
          <a:prstGeom prst="line">
            <a:avLst/>
          </a:prstGeom>
          <a:noFill/>
          <a:ln w="27940">
            <a:solidFill>
              <a:srgbClr val="2469C8"/>
            </a:solidFill>
            <a:prstDash val="solid"/>
            <a:headEnd type="none"/>
            <a:tailEnd type="triangle"/>
          </a:ln>
        </p:spPr>
      </p:sp>
      <p:sp>
        <p:nvSpPr>
          <p:cNvPr id="28" name="Shape 26"/>
          <p:cNvSpPr/>
          <p:nvPr/>
        </p:nvSpPr>
        <p:spPr>
          <a:xfrm>
            <a:off x="640080" y="5925312"/>
            <a:ext cx="10881360" cy="393192"/>
          </a:xfrm>
          <a:prstGeom prst="roundRect">
            <a:avLst>
              <a:gd name="adj" fmla="val 30233"/>
            </a:avLst>
          </a:prstGeom>
          <a:solidFill>
            <a:srgbClr val="EFF6FE"/>
          </a:solidFill>
          <a:ln w="12700">
            <a:solidFill>
              <a:srgbClr val="D8E8F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22960" y="5957316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文字可检索、字段能提取、医学语义能互通——这是三个不同层次。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469C8"/>
          </a:solidFill>
          <a:ln w="12700">
            <a:solidFill>
              <a:srgbClr val="2469C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03504" y="210312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30" kern="0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DATA SEMANTICS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0698480" y="219456"/>
            <a:ext cx="8229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09 / 22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12648" y="667512"/>
            <a:ext cx="110642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“文字可检索”不等于“医疗数据可计算”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621792" y="1261872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OFD-H提供文件容器与机读组织基础，语义一致性还需要医疗行业规范。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21792" y="6473952"/>
            <a:ext cx="10927080" cy="41148"/>
          </a:xfrm>
          <a:prstGeom prst="rect">
            <a:avLst/>
          </a:prstGeom>
          <a:solidFill>
            <a:srgbClr val="D8E5F1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1792" y="6528816"/>
            <a:ext cx="9326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GB/T 48666—2026   ·   OFD-H 电子病历版式文档技术要求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694944" y="2121408"/>
            <a:ext cx="3520440" cy="2834640"/>
          </a:xfrm>
          <a:prstGeom prst="roundRect">
            <a:avLst>
              <a:gd name="adj" fmla="val 4194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60120" y="2414016"/>
            <a:ext cx="530352" cy="53035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78408" y="2523744"/>
            <a:ext cx="49377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960120" y="3200400"/>
            <a:ext cx="29260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可检索文字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960120" y="37947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20" dirty="0">
                <a:solidFill>
                  <a:srgbClr val="253F5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找到“高血压”这几个字</a:t>
            </a:r>
            <a:endParaRPr lang="en-US" sz="1320" dirty="0"/>
          </a:p>
        </p:txBody>
      </p:sp>
      <p:sp>
        <p:nvSpPr>
          <p:cNvPr id="14" name="Text 12"/>
          <p:cNvSpPr/>
          <p:nvPr/>
        </p:nvSpPr>
        <p:spPr>
          <a:xfrm>
            <a:off x="960120" y="4389120"/>
            <a:ext cx="294436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5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OCR / 文本提取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4297680" y="3529584"/>
            <a:ext cx="237744" cy="0"/>
          </a:xfrm>
          <a:prstGeom prst="line">
            <a:avLst/>
          </a:prstGeom>
          <a:noFill/>
          <a:ln w="27940">
            <a:solidFill>
              <a:srgbClr val="2469C8"/>
            </a:solidFill>
            <a:prstDash val="solid"/>
            <a:headEnd type="none"/>
            <a:tailEnd type="triangle"/>
          </a:ln>
        </p:spPr>
      </p:sp>
      <p:sp>
        <p:nvSpPr>
          <p:cNvPr id="16" name="Shape 14"/>
          <p:cNvSpPr/>
          <p:nvPr/>
        </p:nvSpPr>
        <p:spPr>
          <a:xfrm>
            <a:off x="4581144" y="2121408"/>
            <a:ext cx="3520440" cy="2834640"/>
          </a:xfrm>
          <a:prstGeom prst="roundRect">
            <a:avLst>
              <a:gd name="adj" fmla="val 4194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846320" y="2414016"/>
            <a:ext cx="530352" cy="53035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864608" y="2523744"/>
            <a:ext cx="49377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4846320" y="3200400"/>
            <a:ext cx="29260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结构化字段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4846320" y="37947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20" dirty="0">
                <a:solidFill>
                  <a:srgbClr val="253F5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识别诊断名称、数值、单位</a:t>
            </a:r>
            <a:endParaRPr lang="en-US" sz="1320" dirty="0"/>
          </a:p>
        </p:txBody>
      </p:sp>
      <p:sp>
        <p:nvSpPr>
          <p:cNvPr id="21" name="Text 19"/>
          <p:cNvSpPr/>
          <p:nvPr/>
        </p:nvSpPr>
        <p:spPr>
          <a:xfrm>
            <a:off x="4846320" y="4389120"/>
            <a:ext cx="294436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5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XML / JSON / 标引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8183880" y="3529584"/>
            <a:ext cx="237744" cy="0"/>
          </a:xfrm>
          <a:prstGeom prst="line">
            <a:avLst/>
          </a:prstGeom>
          <a:noFill/>
          <a:ln w="27940">
            <a:solidFill>
              <a:srgbClr val="2469C8"/>
            </a:solidFill>
            <a:prstDash val="solid"/>
            <a:headEnd type="none"/>
            <a:tailEnd type="triangle"/>
          </a:ln>
        </p:spPr>
      </p:sp>
      <p:sp>
        <p:nvSpPr>
          <p:cNvPr id="23" name="Shape 21"/>
          <p:cNvSpPr/>
          <p:nvPr/>
        </p:nvSpPr>
        <p:spPr>
          <a:xfrm>
            <a:off x="8467344" y="2121408"/>
            <a:ext cx="3520440" cy="2834640"/>
          </a:xfrm>
          <a:prstGeom prst="roundRect">
            <a:avLst>
              <a:gd name="adj" fmla="val 4194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732520" y="2414016"/>
            <a:ext cx="530352" cy="53035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750808" y="2523744"/>
            <a:ext cx="49377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>
            <a:off x="8732520" y="3200400"/>
            <a:ext cx="29260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医疗语义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8732520" y="37947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20" dirty="0">
                <a:solidFill>
                  <a:srgbClr val="253F5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对齐诊断编码、术语与数据含义</a:t>
            </a:r>
            <a:endParaRPr lang="en-US" sz="1320" dirty="0"/>
          </a:p>
        </p:txBody>
      </p:sp>
      <p:sp>
        <p:nvSpPr>
          <p:cNvPr id="28" name="Text 26"/>
          <p:cNvSpPr/>
          <p:nvPr/>
        </p:nvSpPr>
        <p:spPr>
          <a:xfrm>
            <a:off x="8732520" y="4389120"/>
            <a:ext cx="294436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5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行业数据标准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640080" y="5925312"/>
            <a:ext cx="10881360" cy="393192"/>
          </a:xfrm>
          <a:prstGeom prst="roundRect">
            <a:avLst>
              <a:gd name="adj" fmla="val 30233"/>
            </a:avLst>
          </a:prstGeom>
          <a:solidFill>
            <a:srgbClr val="EFF6FE"/>
          </a:solidFill>
          <a:ln w="12700">
            <a:solidFill>
              <a:srgbClr val="D8E8F5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22960" y="5957316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不是“做了OCR”就完成结构化，更不是“存了JSON”就完成医疗语义互操作。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469C8"/>
          </a:solidFill>
          <a:ln w="12700">
            <a:solidFill>
              <a:srgbClr val="2469C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03504" y="210312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30" kern="0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HISTORICAL RECORDS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0698480" y="219456"/>
            <a:ext cx="8229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 / 22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12648" y="667512"/>
            <a:ext cx="110642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双层版式文档：看得像原件，找得到原文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621792" y="1261872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第3.11条明确扫描影像层与不可见OCR文字层的分工和位置关系。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21792" y="6473952"/>
            <a:ext cx="10927080" cy="41148"/>
          </a:xfrm>
          <a:prstGeom prst="rect">
            <a:avLst/>
          </a:prstGeom>
          <a:solidFill>
            <a:srgbClr val="D8E5F1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1792" y="6528816"/>
            <a:ext cx="9326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GB/T 48666—2026   ·   OFD-H 电子病历版式文档技术要求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950976" y="1993392"/>
            <a:ext cx="4690872" cy="3017520"/>
          </a:xfrm>
          <a:prstGeom prst="roundRect">
            <a:avLst>
              <a:gd name="adj" fmla="val 3939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225296" y="2194560"/>
            <a:ext cx="1874520" cy="329184"/>
          </a:xfrm>
          <a:prstGeom prst="roundRect">
            <a:avLst>
              <a:gd name="adj" fmla="val 50000"/>
            </a:avLst>
          </a:prstGeom>
          <a:solidFill>
            <a:srgbClr val="EAF4FE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289304" y="2212848"/>
            <a:ext cx="17465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视觉层 · 可见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1508760" y="2642616"/>
            <a:ext cx="3666744" cy="1874520"/>
          </a:xfrm>
          <a:prstGeom prst="roundRect">
            <a:avLst>
              <a:gd name="adj" fmla="val 6341"/>
            </a:avLst>
          </a:prstGeom>
          <a:solidFill>
            <a:srgbClr val="FFFFFF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755648" y="2779776"/>
            <a:ext cx="3209544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入院记录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1746504" y="3255264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53F5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患者主诉：胸闷三日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746504" y="3648456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53F5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初步诊断：待进一步检查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746504" y="4041648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53F5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医师签名：________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5705856" y="3474720"/>
            <a:ext cx="731520" cy="0"/>
          </a:xfrm>
          <a:prstGeom prst="line">
            <a:avLst/>
          </a:prstGeom>
          <a:noFill/>
          <a:ln w="27940">
            <a:solidFill>
              <a:srgbClr val="2469C8"/>
            </a:solidFill>
            <a:prstDash val="solid"/>
            <a:headEnd type="none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6547104" y="1993392"/>
            <a:ext cx="4690872" cy="3017520"/>
          </a:xfrm>
          <a:prstGeom prst="roundRect">
            <a:avLst>
              <a:gd name="adj" fmla="val 3939"/>
            </a:avLst>
          </a:prstGeom>
          <a:solidFill>
            <a:srgbClr val="F0F7FF"/>
          </a:solidFill>
          <a:ln w="12700">
            <a:solidFill>
              <a:srgbClr val="B8D8F1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812280" y="2194560"/>
            <a:ext cx="2148840" cy="329184"/>
          </a:xfrm>
          <a:prstGeom prst="roundRect">
            <a:avLst>
              <a:gd name="adj" fmla="val 50000"/>
            </a:avLst>
          </a:prstGeom>
          <a:solidFill>
            <a:srgbClr val="EAF4FE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76288" y="2212848"/>
            <a:ext cx="20208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OCR层 · 不可见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7086600" y="2761488"/>
            <a:ext cx="3611880" cy="356616"/>
          </a:xfrm>
          <a:prstGeom prst="roundRect">
            <a:avLst>
              <a:gd name="adj" fmla="val 33333"/>
            </a:avLst>
          </a:prstGeom>
          <a:solidFill>
            <a:srgbClr val="FFFFFF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251192" y="2802636"/>
            <a:ext cx="32918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20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入院记录</a:t>
            </a:r>
            <a:endParaRPr lang="en-US" sz="1320" dirty="0"/>
          </a:p>
        </p:txBody>
      </p:sp>
      <p:sp>
        <p:nvSpPr>
          <p:cNvPr id="23" name="Shape 21"/>
          <p:cNvSpPr/>
          <p:nvPr/>
        </p:nvSpPr>
        <p:spPr>
          <a:xfrm>
            <a:off x="7086600" y="3236976"/>
            <a:ext cx="3611880" cy="356616"/>
          </a:xfrm>
          <a:prstGeom prst="roundRect">
            <a:avLst>
              <a:gd name="adj" fmla="val 33333"/>
            </a:avLst>
          </a:prstGeom>
          <a:solidFill>
            <a:srgbClr val="FFFFFF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251192" y="3278124"/>
            <a:ext cx="32918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20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患者主诉：胸闷三日</a:t>
            </a:r>
            <a:endParaRPr lang="en-US" sz="1320" dirty="0"/>
          </a:p>
        </p:txBody>
      </p:sp>
      <p:sp>
        <p:nvSpPr>
          <p:cNvPr id="25" name="Shape 23"/>
          <p:cNvSpPr/>
          <p:nvPr/>
        </p:nvSpPr>
        <p:spPr>
          <a:xfrm>
            <a:off x="7086600" y="3712464"/>
            <a:ext cx="3611880" cy="356616"/>
          </a:xfrm>
          <a:prstGeom prst="roundRect">
            <a:avLst>
              <a:gd name="adj" fmla="val 33333"/>
            </a:avLst>
          </a:prstGeom>
          <a:solidFill>
            <a:srgbClr val="FFFFFF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251192" y="3753612"/>
            <a:ext cx="32918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20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初步诊断：待进一步检查</a:t>
            </a:r>
            <a:endParaRPr lang="en-US" sz="1320" dirty="0"/>
          </a:p>
        </p:txBody>
      </p:sp>
      <p:sp>
        <p:nvSpPr>
          <p:cNvPr id="27" name="Shape 25"/>
          <p:cNvSpPr/>
          <p:nvPr/>
        </p:nvSpPr>
        <p:spPr>
          <a:xfrm>
            <a:off x="640080" y="5925312"/>
            <a:ext cx="10881360" cy="393192"/>
          </a:xfrm>
          <a:prstGeom prst="roundRect">
            <a:avLst>
              <a:gd name="adj" fmla="val 30233"/>
            </a:avLst>
          </a:prstGeom>
          <a:solidFill>
            <a:srgbClr val="EFF6FE"/>
          </a:solidFill>
          <a:ln w="12700">
            <a:solidFill>
              <a:srgbClr val="D8E8F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22960" y="5957316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文字层不重复绘制；但文本区域应与扫描影像位置对应，支持检索、选中与复制。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469C8"/>
          </a:solidFill>
          <a:ln w="12700">
            <a:solidFill>
              <a:srgbClr val="2469C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03504" y="210312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30" kern="0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IMAGING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0698480" y="219456"/>
            <a:ext cx="8229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 / 22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12648" y="667512"/>
            <a:ext cx="110642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医学影像：内部资源与外部附件怎么选？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621792" y="1261872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正式版允许按医院存储策略决定组织方式，512MB仅为参考限定值。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21792" y="6473952"/>
            <a:ext cx="10927080" cy="41148"/>
          </a:xfrm>
          <a:prstGeom prst="rect">
            <a:avLst/>
          </a:prstGeom>
          <a:solidFill>
            <a:srgbClr val="D8E5F1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1792" y="6528816"/>
            <a:ext cx="9326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GB/T 48666—2026   ·   OFD-H 电子病历版式文档技术要求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4069080" y="1792224"/>
            <a:ext cx="4069080" cy="941832"/>
          </a:xfrm>
          <a:prstGeom prst="roundRect">
            <a:avLst>
              <a:gd name="adj" fmla="val 12621"/>
            </a:avLst>
          </a:prstGeom>
          <a:solidFill>
            <a:srgbClr val="EAF4FE"/>
          </a:solidFill>
          <a:ln w="12700">
            <a:solidFill>
              <a:srgbClr val="B4D6E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343400" y="2002536"/>
            <a:ext cx="352958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OFD-H 医学检查报告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5148072" y="2825496"/>
            <a:ext cx="-2176272" cy="658368"/>
          </a:xfrm>
          <a:prstGeom prst="line">
            <a:avLst/>
          </a:prstGeom>
          <a:noFill/>
          <a:ln w="27940">
            <a:solidFill>
              <a:srgbClr val="2469C8"/>
            </a:solidFill>
            <a:prstDash val="solid"/>
            <a:headEnd type="none"/>
            <a:tailEnd type="triangle"/>
          </a:ln>
        </p:spPr>
      </p:sp>
      <p:sp>
        <p:nvSpPr>
          <p:cNvPr id="12" name="Shape 10"/>
          <p:cNvSpPr/>
          <p:nvPr/>
        </p:nvSpPr>
        <p:spPr>
          <a:xfrm>
            <a:off x="7013448" y="2825496"/>
            <a:ext cx="2286000" cy="658368"/>
          </a:xfrm>
          <a:prstGeom prst="line">
            <a:avLst/>
          </a:prstGeom>
          <a:noFill/>
          <a:ln w="27940">
            <a:solidFill>
              <a:srgbClr val="2469C8"/>
            </a:solidFill>
            <a:prstDash val="solid"/>
            <a:headEnd type="none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804672" y="3675888"/>
            <a:ext cx="5065776" cy="1481328"/>
          </a:xfrm>
          <a:prstGeom prst="roundRect">
            <a:avLst>
              <a:gd name="adj" fmla="val 8025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42416" y="3895344"/>
            <a:ext cx="4389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内部资源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042416" y="4471416"/>
            <a:ext cx="4389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资源嵌入 + 内部跳转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6336792" y="3675888"/>
            <a:ext cx="5065776" cy="1481328"/>
          </a:xfrm>
          <a:prstGeom prst="roundRect">
            <a:avLst>
              <a:gd name="adj" fmla="val 8025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92824" y="3895344"/>
            <a:ext cx="4389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外部附件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6592824" y="4471416"/>
            <a:ext cx="45079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外部关联 + 授权访问 / 专业查看器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40080" y="5925312"/>
            <a:ext cx="10881360" cy="393192"/>
          </a:xfrm>
          <a:prstGeom prst="roundRect">
            <a:avLst>
              <a:gd name="adj" fmla="val 30233"/>
            </a:avLst>
          </a:prstGeom>
          <a:solidFill>
            <a:srgbClr val="EFF6FE"/>
          </a:solidFill>
          <a:ln w="12700">
            <a:solidFill>
              <a:srgbClr val="D8E8F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2960" y="5957316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512MB不是文件大小强制上限；影像是否内嵌，还要考虑格式、性能与专业阅览需求。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469C8"/>
          </a:solidFill>
          <a:ln w="12700">
            <a:solidFill>
              <a:srgbClr val="2469C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03504" y="210312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30" kern="0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CLINICAL CONTEXT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0698480" y="219456"/>
            <a:ext cx="8229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 / 22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12648" y="667512"/>
            <a:ext cx="110642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医学影像转换，不能只剩下一张图片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621792" y="1261872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DICOM转换为普通图像时，应保留必要诊疗关联信息，并满足个人信息保护要求。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21792" y="6473952"/>
            <a:ext cx="10927080" cy="41148"/>
          </a:xfrm>
          <a:prstGeom prst="rect">
            <a:avLst/>
          </a:prstGeom>
          <a:solidFill>
            <a:srgbClr val="D8E5F1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1792" y="6528816"/>
            <a:ext cx="9326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GB/T 48666—2026   ·   OFD-H 电子病历版式文档技术要求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859536" y="2020824"/>
            <a:ext cx="4608576" cy="3264408"/>
          </a:xfrm>
          <a:prstGeom prst="roundRect">
            <a:avLst>
              <a:gd name="adj" fmla="val 3641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188720" y="2276856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影像像素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1298448" y="2907792"/>
            <a:ext cx="3630168" cy="41148"/>
          </a:xfrm>
          <a:prstGeom prst="rect">
            <a:avLst/>
          </a:prstGeom>
          <a:solidFill>
            <a:srgbClr val="B4D3EB"/>
          </a:solidFill>
          <a:ln w="12700">
            <a:solidFill>
              <a:srgbClr val="B4D3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298448" y="3172968"/>
            <a:ext cx="3630168" cy="41148"/>
          </a:xfrm>
          <a:prstGeom prst="rect">
            <a:avLst/>
          </a:prstGeom>
          <a:solidFill>
            <a:srgbClr val="C9E0F5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298448" y="3438144"/>
            <a:ext cx="3630168" cy="41148"/>
          </a:xfrm>
          <a:prstGeom prst="rect">
            <a:avLst/>
          </a:prstGeom>
          <a:solidFill>
            <a:srgbClr val="B4D3EB"/>
          </a:solidFill>
          <a:ln w="12700">
            <a:solidFill>
              <a:srgbClr val="B4D3E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298448" y="3703320"/>
            <a:ext cx="3630168" cy="41148"/>
          </a:xfrm>
          <a:prstGeom prst="rect">
            <a:avLst/>
          </a:prstGeom>
          <a:solidFill>
            <a:srgbClr val="C9E0F5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298448" y="3968496"/>
            <a:ext cx="3630168" cy="41148"/>
          </a:xfrm>
          <a:prstGeom prst="rect">
            <a:avLst/>
          </a:prstGeom>
          <a:solidFill>
            <a:srgbClr val="B4D3EB"/>
          </a:solidFill>
          <a:ln w="12700">
            <a:solidFill>
              <a:srgbClr val="B4D3E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298448" y="4233672"/>
            <a:ext cx="3630168" cy="41148"/>
          </a:xfrm>
          <a:prstGeom prst="rect">
            <a:avLst/>
          </a:prstGeom>
          <a:solidFill>
            <a:srgbClr val="C9E0F5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298448" y="4498848"/>
            <a:ext cx="3630168" cy="41148"/>
          </a:xfrm>
          <a:prstGeom prst="rect">
            <a:avLst/>
          </a:prstGeom>
          <a:solidFill>
            <a:srgbClr val="B4D3EB"/>
          </a:solidFill>
          <a:ln w="12700">
            <a:solidFill>
              <a:srgbClr val="B4D3E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152144" y="4626864"/>
            <a:ext cx="404164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B64C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只保留图片，不够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5577840" y="3575304"/>
            <a:ext cx="859536" cy="0"/>
          </a:xfrm>
          <a:prstGeom prst="line">
            <a:avLst/>
          </a:prstGeom>
          <a:noFill/>
          <a:ln w="27940">
            <a:solidFill>
              <a:srgbClr val="2469C8"/>
            </a:solidFill>
            <a:prstDash val="solid"/>
            <a:headEnd type="none"/>
            <a:tailEnd type="triangle"/>
          </a:ln>
        </p:spPr>
      </p:sp>
      <p:sp>
        <p:nvSpPr>
          <p:cNvPr id="20" name="Shape 18"/>
          <p:cNvSpPr/>
          <p:nvPr/>
        </p:nvSpPr>
        <p:spPr>
          <a:xfrm>
            <a:off x="6547104" y="2020824"/>
            <a:ext cx="4727448" cy="3264408"/>
          </a:xfrm>
          <a:prstGeom prst="roundRect">
            <a:avLst>
              <a:gd name="adj" fmla="val 3641"/>
            </a:avLst>
          </a:prstGeom>
          <a:solidFill>
            <a:srgbClr val="F2F8FF"/>
          </a:solidFill>
          <a:ln w="12700">
            <a:solidFill>
              <a:srgbClr val="BFD8E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876288" y="2276856"/>
            <a:ext cx="4059936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诊疗关联信息</a:t>
            </a:r>
            <a:endParaRPr lang="en-US" sz="2000" dirty="0"/>
          </a:p>
        </p:txBody>
      </p:sp>
      <p:sp>
        <p:nvSpPr>
          <p:cNvPr id="22" name="Shape 20"/>
          <p:cNvSpPr/>
          <p:nvPr/>
        </p:nvSpPr>
        <p:spPr>
          <a:xfrm>
            <a:off x="6903720" y="2889504"/>
            <a:ext cx="192024" cy="192024"/>
          </a:xfrm>
          <a:prstGeom prst="ellipse">
            <a:avLst/>
          </a:prstGeom>
          <a:solidFill>
            <a:srgbClr val="2469C8"/>
          </a:solidFill>
          <a:ln w="12700">
            <a:solidFill>
              <a:srgbClr val="2469C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232904" y="2843784"/>
            <a:ext cx="14813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患者标识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8686800" y="2843784"/>
            <a:ext cx="23317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用于匹配就诊对象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6903720" y="3429000"/>
            <a:ext cx="192024" cy="192024"/>
          </a:xfrm>
          <a:prstGeom prst="ellipse">
            <a:avLst/>
          </a:prstGeom>
          <a:solidFill>
            <a:srgbClr val="2469C8"/>
          </a:solidFill>
          <a:ln w="12700">
            <a:solidFill>
              <a:srgbClr val="2469C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232904" y="3383280"/>
            <a:ext cx="14813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检查时间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8686800" y="3383280"/>
            <a:ext cx="23317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用于定位检查事件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6903720" y="3968496"/>
            <a:ext cx="192024" cy="192024"/>
          </a:xfrm>
          <a:prstGeom prst="ellipse">
            <a:avLst/>
          </a:prstGeom>
          <a:solidFill>
            <a:srgbClr val="2469C8"/>
          </a:solidFill>
          <a:ln w="12700">
            <a:solidFill>
              <a:srgbClr val="2469C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232904" y="3922776"/>
            <a:ext cx="14813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检查部位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8686800" y="3922776"/>
            <a:ext cx="23317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用于区分不同影像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903720" y="4507992"/>
            <a:ext cx="192024" cy="192024"/>
          </a:xfrm>
          <a:prstGeom prst="ellipse">
            <a:avLst/>
          </a:prstGeom>
          <a:solidFill>
            <a:srgbClr val="2469C8"/>
          </a:solidFill>
          <a:ln w="12700">
            <a:solidFill>
              <a:srgbClr val="2469C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232904" y="4462272"/>
            <a:ext cx="14813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受控访问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8686800" y="4462272"/>
            <a:ext cx="23317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符合隐私和脱敏要求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640080" y="5925312"/>
            <a:ext cx="10881360" cy="393192"/>
          </a:xfrm>
          <a:prstGeom prst="roundRect">
            <a:avLst>
              <a:gd name="adj" fmla="val 30233"/>
            </a:avLst>
          </a:prstGeom>
          <a:solidFill>
            <a:srgbClr val="EFF6FE"/>
          </a:solidFill>
          <a:ln w="12700">
            <a:solidFill>
              <a:srgbClr val="D8E8F5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22960" y="5957316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这里强调的是“影像属于谁、何时、何部位”，不是让OFD阅读器替代PACS。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469C8"/>
          </a:solidFill>
          <a:ln w="12700">
            <a:solidFill>
              <a:srgbClr val="2469C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03504" y="210312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30" kern="0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TRUST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0698480" y="219456"/>
            <a:ext cx="8229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13 / 22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12648" y="667512"/>
            <a:ext cx="110642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数字签名保护的，不只是页面上的印章图片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621792" y="1261872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第6.3和8章共同约束签名保护范围、数据完整性与独立验证。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21792" y="6473952"/>
            <a:ext cx="10927080" cy="41148"/>
          </a:xfrm>
          <a:prstGeom prst="rect">
            <a:avLst/>
          </a:prstGeom>
          <a:solidFill>
            <a:srgbClr val="D8E5F1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1792" y="6528816"/>
            <a:ext cx="9326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GB/T 48666—2026   ·   OFD-H 电子病历版式文档技术要求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786384" y="1901952"/>
            <a:ext cx="6547104" cy="3502152"/>
          </a:xfrm>
          <a:prstGeom prst="roundRect">
            <a:avLst>
              <a:gd name="adj" fmla="val 3394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42416" y="2148840"/>
            <a:ext cx="608076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病历文件的受保护内容（示意）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1060704" y="2862072"/>
            <a:ext cx="2743200" cy="71323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216152" y="2962656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版面描述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216152" y="3273552"/>
            <a:ext cx="2423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6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Content.xml等</a:t>
            </a:r>
            <a:endParaRPr lang="en-US" sz="1060" dirty="0"/>
          </a:p>
        </p:txBody>
      </p:sp>
      <p:sp>
        <p:nvSpPr>
          <p:cNvPr id="14" name="Shape 12"/>
          <p:cNvSpPr/>
          <p:nvPr/>
        </p:nvSpPr>
        <p:spPr>
          <a:xfrm>
            <a:off x="4069080" y="2862072"/>
            <a:ext cx="2743200" cy="71323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224528" y="2962656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资源与字体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4224528" y="3273552"/>
            <a:ext cx="2423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6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图像、字型等</a:t>
            </a:r>
            <a:endParaRPr lang="en-US" sz="1060" dirty="0"/>
          </a:p>
        </p:txBody>
      </p:sp>
      <p:sp>
        <p:nvSpPr>
          <p:cNvPr id="17" name="Shape 15"/>
          <p:cNvSpPr/>
          <p:nvPr/>
        </p:nvSpPr>
        <p:spPr>
          <a:xfrm>
            <a:off x="1060704" y="3813048"/>
            <a:ext cx="2743200" cy="71323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216152" y="3913632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医疗数据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216152" y="4224528"/>
            <a:ext cx="2423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6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适用的机读内容</a:t>
            </a:r>
            <a:endParaRPr lang="en-US" sz="1060" dirty="0"/>
          </a:p>
        </p:txBody>
      </p:sp>
      <p:sp>
        <p:nvSpPr>
          <p:cNvPr id="20" name="Shape 18"/>
          <p:cNvSpPr/>
          <p:nvPr/>
        </p:nvSpPr>
        <p:spPr>
          <a:xfrm>
            <a:off x="4069080" y="3813048"/>
            <a:ext cx="2743200" cy="71323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224528" y="3913632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文档结构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4224528" y="4224528"/>
            <a:ext cx="2423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6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适用的元数据/引用</a:t>
            </a:r>
            <a:endParaRPr lang="en-US" sz="1060" dirty="0"/>
          </a:p>
        </p:txBody>
      </p:sp>
      <p:sp>
        <p:nvSpPr>
          <p:cNvPr id="23" name="Shape 21"/>
          <p:cNvSpPr/>
          <p:nvPr/>
        </p:nvSpPr>
        <p:spPr>
          <a:xfrm>
            <a:off x="7470648" y="3767328"/>
            <a:ext cx="758952" cy="0"/>
          </a:xfrm>
          <a:prstGeom prst="line">
            <a:avLst/>
          </a:prstGeom>
          <a:noFill/>
          <a:ln w="27940">
            <a:solidFill>
              <a:srgbClr val="2469C8"/>
            </a:solidFill>
            <a:prstDash val="solid"/>
            <a:headEnd type="none"/>
            <a:tailEnd type="triangle"/>
          </a:ln>
        </p:spPr>
      </p:sp>
      <p:sp>
        <p:nvSpPr>
          <p:cNvPr id="24" name="Shape 22"/>
          <p:cNvSpPr/>
          <p:nvPr/>
        </p:nvSpPr>
        <p:spPr>
          <a:xfrm>
            <a:off x="8321040" y="2514600"/>
            <a:ext cx="3081528" cy="2377440"/>
          </a:xfrm>
          <a:prstGeom prst="roundRect">
            <a:avLst>
              <a:gd name="adj" fmla="val 5000"/>
            </a:avLst>
          </a:prstGeom>
          <a:solidFill>
            <a:srgbClr val="EAF4FE"/>
          </a:solidFill>
          <a:ln w="12700">
            <a:solidFill>
              <a:srgbClr val="AACFE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595360" y="2962656"/>
            <a:ext cx="25054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签名覆盖审计</a:t>
            </a:r>
            <a:endParaRPr lang="en-US" sz="1900" dirty="0"/>
          </a:p>
        </p:txBody>
      </p:sp>
      <p:sp>
        <p:nvSpPr>
          <p:cNvPr id="26" name="Text 24"/>
          <p:cNvSpPr/>
          <p:nvPr/>
        </p:nvSpPr>
        <p:spPr>
          <a:xfrm>
            <a:off x="8695944" y="3639312"/>
            <a:ext cx="2295144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保护什么？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8695944" y="4096512"/>
            <a:ext cx="2295144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排除什么？</a:t>
            </a:r>
            <a:endParaRPr lang="en-US" sz="1500" dirty="0"/>
          </a:p>
        </p:txBody>
      </p:sp>
      <p:sp>
        <p:nvSpPr>
          <p:cNvPr id="28" name="Shape 26"/>
          <p:cNvSpPr/>
          <p:nvPr/>
        </p:nvSpPr>
        <p:spPr>
          <a:xfrm>
            <a:off x="640080" y="5925312"/>
            <a:ext cx="10881360" cy="393192"/>
          </a:xfrm>
          <a:prstGeom prst="roundRect">
            <a:avLst>
              <a:gd name="adj" fmla="val 30233"/>
            </a:avLst>
          </a:prstGeom>
          <a:solidFill>
            <a:srgbClr val="EFF6FE"/>
          </a:solidFill>
          <a:ln w="12700">
            <a:solidFill>
              <a:srgbClr val="D8E8F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22960" y="5957316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注释列表、签名列表存在适用例外，不等于可以任意修改已签署内容。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469C8"/>
          </a:solidFill>
          <a:ln w="12700">
            <a:solidFill>
              <a:srgbClr val="2469C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03504" y="210312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30" kern="0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EVIDENCE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0698480" y="219456"/>
            <a:ext cx="8229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14 / 22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12648" y="667512"/>
            <a:ext cx="110642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签署后需要补充说明：不能直接覆盖原文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621792" y="1261872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正式版强调受控加注，并在需要留痕追溯时重新签名或追加签名。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21792" y="6473952"/>
            <a:ext cx="10927080" cy="41148"/>
          </a:xfrm>
          <a:prstGeom prst="rect">
            <a:avLst/>
          </a:prstGeom>
          <a:solidFill>
            <a:srgbClr val="D8E5F1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1792" y="6528816"/>
            <a:ext cx="9326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GB/T 48666—2026   ·   OFD-H 电子病历版式文档技术要求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658368" y="2331720"/>
            <a:ext cx="2670048" cy="2395728"/>
          </a:xfrm>
          <a:prstGeom prst="roundRect">
            <a:avLst>
              <a:gd name="adj" fmla="val 4962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41248" y="2606040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2300" dirty="0"/>
          </a:p>
        </p:txBody>
      </p:sp>
      <p:sp>
        <p:nvSpPr>
          <p:cNvPr id="11" name="Text 9"/>
          <p:cNvSpPr/>
          <p:nvPr/>
        </p:nvSpPr>
        <p:spPr>
          <a:xfrm>
            <a:off x="832104" y="3191256"/>
            <a:ext cx="2331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完成病历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32104" y="3931920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保留原始内容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3383280" y="3474720"/>
            <a:ext cx="164592" cy="0"/>
          </a:xfrm>
          <a:prstGeom prst="line">
            <a:avLst/>
          </a:prstGeom>
          <a:noFill/>
          <a:ln w="27940">
            <a:solidFill>
              <a:srgbClr val="2469C8"/>
            </a:solidFill>
            <a:prstDash val="solid"/>
            <a:headEnd type="none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3566160" y="2331720"/>
            <a:ext cx="2670048" cy="2395728"/>
          </a:xfrm>
          <a:prstGeom prst="roundRect">
            <a:avLst>
              <a:gd name="adj" fmla="val 4962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749040" y="2606040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2300" dirty="0"/>
          </a:p>
        </p:txBody>
      </p:sp>
      <p:sp>
        <p:nvSpPr>
          <p:cNvPr id="16" name="Text 14"/>
          <p:cNvSpPr/>
          <p:nvPr/>
        </p:nvSpPr>
        <p:spPr>
          <a:xfrm>
            <a:off x="3739896" y="3191256"/>
            <a:ext cx="2331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原始签名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3739896" y="3931920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明确签署范围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6291072" y="3474720"/>
            <a:ext cx="164592" cy="0"/>
          </a:xfrm>
          <a:prstGeom prst="line">
            <a:avLst/>
          </a:prstGeom>
          <a:noFill/>
          <a:ln w="27940">
            <a:solidFill>
              <a:srgbClr val="2469C8"/>
            </a:solidFill>
            <a:prstDash val="solid"/>
            <a:headEnd type="none"/>
            <a:tailEnd type="triangle"/>
          </a:ln>
        </p:spPr>
      </p:sp>
      <p:sp>
        <p:nvSpPr>
          <p:cNvPr id="19" name="Shape 17"/>
          <p:cNvSpPr/>
          <p:nvPr/>
        </p:nvSpPr>
        <p:spPr>
          <a:xfrm>
            <a:off x="6473952" y="2331720"/>
            <a:ext cx="2670048" cy="2395728"/>
          </a:xfrm>
          <a:prstGeom prst="roundRect">
            <a:avLst>
              <a:gd name="adj" fmla="val 4962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56832" y="2606040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2300" dirty="0"/>
          </a:p>
        </p:txBody>
      </p:sp>
      <p:sp>
        <p:nvSpPr>
          <p:cNvPr id="21" name="Text 19"/>
          <p:cNvSpPr/>
          <p:nvPr/>
        </p:nvSpPr>
        <p:spPr>
          <a:xfrm>
            <a:off x="6647688" y="3191256"/>
            <a:ext cx="2331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授权加注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6647688" y="3931920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记录新增说明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9198864" y="3474720"/>
            <a:ext cx="164592" cy="0"/>
          </a:xfrm>
          <a:prstGeom prst="line">
            <a:avLst/>
          </a:prstGeom>
          <a:noFill/>
          <a:ln w="27940">
            <a:solidFill>
              <a:srgbClr val="2469C8"/>
            </a:solidFill>
            <a:prstDash val="solid"/>
            <a:headEnd type="none"/>
            <a:tailEnd type="triangle"/>
          </a:ln>
        </p:spPr>
      </p:sp>
      <p:sp>
        <p:nvSpPr>
          <p:cNvPr id="24" name="Shape 22"/>
          <p:cNvSpPr/>
          <p:nvPr/>
        </p:nvSpPr>
        <p:spPr>
          <a:xfrm>
            <a:off x="9381744" y="2331720"/>
            <a:ext cx="2670048" cy="2395728"/>
          </a:xfrm>
          <a:prstGeom prst="roundRect">
            <a:avLst>
              <a:gd name="adj" fmla="val 4962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564624" y="2606040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2300" dirty="0"/>
          </a:p>
        </p:txBody>
      </p:sp>
      <p:sp>
        <p:nvSpPr>
          <p:cNvPr id="26" name="Text 24"/>
          <p:cNvSpPr/>
          <p:nvPr/>
        </p:nvSpPr>
        <p:spPr>
          <a:xfrm>
            <a:off x="9555480" y="3191256"/>
            <a:ext cx="2331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追加签名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9555480" y="3931920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分别验证新旧签名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640080" y="5925312"/>
            <a:ext cx="10881360" cy="393192"/>
          </a:xfrm>
          <a:prstGeom prst="roundRect">
            <a:avLst>
              <a:gd name="adj" fmla="val 30233"/>
            </a:avLst>
          </a:prstGeom>
          <a:solidFill>
            <a:srgbClr val="EFF6FE"/>
          </a:solidFill>
          <a:ln w="12700">
            <a:solidFill>
              <a:srgbClr val="D8E8F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22960" y="5957316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受控加注 ≠ 无条件修改；具体是否可保留旧签名有效，取决于保护范围与合法文件结构。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469C8"/>
          </a:solidFill>
          <a:ln w="12700">
            <a:solidFill>
              <a:srgbClr val="2469C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03504" y="210312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30" kern="0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EXCHANGE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0698480" y="219456"/>
            <a:ext cx="8229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 / 22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12648" y="667512"/>
            <a:ext cx="110642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文档组合和文档集，不能混为一谈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621792" y="1261872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两种方式都可用于交换，但对原始签名的处理不同。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21792" y="6473952"/>
            <a:ext cx="10927080" cy="41148"/>
          </a:xfrm>
          <a:prstGeom prst="rect">
            <a:avLst/>
          </a:prstGeom>
          <a:solidFill>
            <a:srgbClr val="D8E5F1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1792" y="6528816"/>
            <a:ext cx="9326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GB/T 48666—2026   ·   OFD-H 电子病历版式文档技术要求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740664" y="1874520"/>
            <a:ext cx="5303520" cy="3639312"/>
          </a:xfrm>
          <a:prstGeom prst="roundRect">
            <a:avLst>
              <a:gd name="adj" fmla="val 3266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51560" y="2148840"/>
            <a:ext cx="46634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文档组合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1801368" y="2871216"/>
            <a:ext cx="749808" cy="768096"/>
          </a:xfrm>
          <a:prstGeom prst="roundRect">
            <a:avLst>
              <a:gd name="adj" fmla="val 15854"/>
            </a:avLst>
          </a:prstGeom>
          <a:solidFill>
            <a:srgbClr val="FFFFFF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911096" y="3099816"/>
            <a:ext cx="5120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D1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2880360" y="2871216"/>
            <a:ext cx="749808" cy="768096"/>
          </a:xfrm>
          <a:prstGeom prst="roundRect">
            <a:avLst>
              <a:gd name="adj" fmla="val 15854"/>
            </a:avLst>
          </a:prstGeom>
          <a:solidFill>
            <a:srgbClr val="FFFFFF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990088" y="3099816"/>
            <a:ext cx="5120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D2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3959352" y="2871216"/>
            <a:ext cx="749808" cy="768096"/>
          </a:xfrm>
          <a:prstGeom prst="roundRect">
            <a:avLst>
              <a:gd name="adj" fmla="val 15854"/>
            </a:avLst>
          </a:prstGeom>
          <a:solidFill>
            <a:srgbClr val="FFFFFF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069080" y="3099816"/>
            <a:ext cx="5120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D3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3392424" y="3767328"/>
            <a:ext cx="0" cy="347472"/>
          </a:xfrm>
          <a:prstGeom prst="line">
            <a:avLst/>
          </a:prstGeom>
          <a:noFill/>
          <a:ln w="27940">
            <a:solidFill>
              <a:srgbClr val="2469C8"/>
            </a:solidFill>
            <a:prstDash val="solid"/>
            <a:headEnd type="none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1792224" y="4233672"/>
            <a:ext cx="3227832" cy="548640"/>
          </a:xfrm>
          <a:prstGeom prst="roundRect">
            <a:avLst>
              <a:gd name="adj" fmla="val 21667"/>
            </a:avLst>
          </a:prstGeom>
          <a:solidFill>
            <a:srgbClr val="EAF4FE"/>
          </a:solidFill>
          <a:ln w="12700">
            <a:solidFill>
              <a:srgbClr val="B6D5E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874520" y="4325112"/>
            <a:ext cx="3063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将多个文档内容合成新文档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133856" y="5010912"/>
            <a:ext cx="4489704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需要处理原签名，并重新签署组合结果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592824" y="1874520"/>
            <a:ext cx="5303520" cy="3639312"/>
          </a:xfrm>
          <a:prstGeom prst="roundRect">
            <a:avLst>
              <a:gd name="adj" fmla="val 3266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903720" y="2148840"/>
            <a:ext cx="46634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文档集</a:t>
            </a:r>
            <a:endParaRPr lang="en-US" sz="2300" dirty="0"/>
          </a:p>
        </p:txBody>
      </p:sp>
      <p:sp>
        <p:nvSpPr>
          <p:cNvPr id="23" name="Shape 21"/>
          <p:cNvSpPr/>
          <p:nvPr/>
        </p:nvSpPr>
        <p:spPr>
          <a:xfrm>
            <a:off x="7653528" y="2871216"/>
            <a:ext cx="749808" cy="768096"/>
          </a:xfrm>
          <a:prstGeom prst="roundRect">
            <a:avLst>
              <a:gd name="adj" fmla="val 15854"/>
            </a:avLst>
          </a:prstGeom>
          <a:solidFill>
            <a:srgbClr val="FFFFFF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763256" y="3099816"/>
            <a:ext cx="5120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D1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8732520" y="2871216"/>
            <a:ext cx="749808" cy="768096"/>
          </a:xfrm>
          <a:prstGeom prst="roundRect">
            <a:avLst>
              <a:gd name="adj" fmla="val 15854"/>
            </a:avLst>
          </a:prstGeom>
          <a:solidFill>
            <a:srgbClr val="FFFFFF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842248" y="3099816"/>
            <a:ext cx="5120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D2</a:t>
            </a:r>
            <a:endParaRPr lang="en-US" sz="1700" dirty="0"/>
          </a:p>
        </p:txBody>
      </p:sp>
      <p:sp>
        <p:nvSpPr>
          <p:cNvPr id="27" name="Shape 25"/>
          <p:cNvSpPr/>
          <p:nvPr/>
        </p:nvSpPr>
        <p:spPr>
          <a:xfrm>
            <a:off x="9811512" y="2871216"/>
            <a:ext cx="749808" cy="768096"/>
          </a:xfrm>
          <a:prstGeom prst="roundRect">
            <a:avLst>
              <a:gd name="adj" fmla="val 15854"/>
            </a:avLst>
          </a:prstGeom>
          <a:solidFill>
            <a:srgbClr val="FFFFFF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9921240" y="3099816"/>
            <a:ext cx="5120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D3</a:t>
            </a:r>
            <a:endParaRPr lang="en-US" sz="1700" dirty="0"/>
          </a:p>
        </p:txBody>
      </p:sp>
      <p:sp>
        <p:nvSpPr>
          <p:cNvPr id="29" name="Shape 27"/>
          <p:cNvSpPr/>
          <p:nvPr/>
        </p:nvSpPr>
        <p:spPr>
          <a:xfrm>
            <a:off x="9244584" y="3767328"/>
            <a:ext cx="0" cy="347472"/>
          </a:xfrm>
          <a:prstGeom prst="line">
            <a:avLst/>
          </a:prstGeom>
          <a:noFill/>
          <a:ln w="27940">
            <a:solidFill>
              <a:srgbClr val="2469C8"/>
            </a:solidFill>
            <a:prstDash val="solid"/>
            <a:headEnd type="none"/>
            <a:tailEnd type="triangle"/>
          </a:ln>
        </p:spPr>
      </p:sp>
      <p:sp>
        <p:nvSpPr>
          <p:cNvPr id="30" name="Shape 28"/>
          <p:cNvSpPr/>
          <p:nvPr/>
        </p:nvSpPr>
        <p:spPr>
          <a:xfrm>
            <a:off x="7644384" y="4233672"/>
            <a:ext cx="3227832" cy="548640"/>
          </a:xfrm>
          <a:prstGeom prst="roundRect">
            <a:avLst>
              <a:gd name="adj" fmla="val 21667"/>
            </a:avLst>
          </a:prstGeom>
          <a:solidFill>
            <a:srgbClr val="EAF4FE"/>
          </a:solidFill>
          <a:ln w="12700">
            <a:solidFill>
              <a:srgbClr val="B6D5EE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726680" y="4325112"/>
            <a:ext cx="3063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保留若干独立OFD文档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6986016" y="5010912"/>
            <a:ext cx="4489704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更便于保留各文件原有签署关系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469C8"/>
          </a:solidFill>
          <a:ln w="12700">
            <a:solidFill>
              <a:srgbClr val="2469C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03504" y="210312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30" kern="0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ARCHIVE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0698480" y="219456"/>
            <a:ext cx="8229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16 / 22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12648" y="667512"/>
            <a:ext cx="110642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长期保存：今天能打开，不等于十年后仍能使用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621792" y="1261872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资源完整、签名可验证、版本可追溯与归档处理，需要一体考虑。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21792" y="6473952"/>
            <a:ext cx="10927080" cy="41148"/>
          </a:xfrm>
          <a:prstGeom prst="rect">
            <a:avLst/>
          </a:prstGeom>
          <a:solidFill>
            <a:srgbClr val="D8E5F1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1792" y="6528816"/>
            <a:ext cx="9326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GB/T 48666—2026   ·   OFD-H 电子病历版式文档技术要求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1581912" y="2395728"/>
            <a:ext cx="804672" cy="804672"/>
          </a:xfrm>
          <a:prstGeom prst="ellipse">
            <a:avLst/>
          </a:prstGeom>
          <a:solidFill>
            <a:srgbClr val="EAF4FE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37360" y="2633472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2560320" y="2798064"/>
            <a:ext cx="877824" cy="0"/>
          </a:xfrm>
          <a:prstGeom prst="line">
            <a:avLst/>
          </a:prstGeom>
          <a:noFill/>
          <a:ln w="27940">
            <a:solidFill>
              <a:srgbClr val="2469C8"/>
            </a:solidFill>
            <a:prstDash val="solid"/>
            <a:headEnd type="none"/>
            <a:tailEnd type="triangle"/>
          </a:ln>
        </p:spPr>
      </p:sp>
      <p:sp>
        <p:nvSpPr>
          <p:cNvPr id="12" name="Text 10"/>
          <p:cNvSpPr/>
          <p:nvPr/>
        </p:nvSpPr>
        <p:spPr>
          <a:xfrm>
            <a:off x="914400" y="3438144"/>
            <a:ext cx="211226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生成时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13232" y="4014216"/>
            <a:ext cx="2560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资源嵌入与结构正确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480560" y="2395728"/>
            <a:ext cx="804672" cy="804672"/>
          </a:xfrm>
          <a:prstGeom prst="ellipse">
            <a:avLst/>
          </a:prstGeom>
          <a:solidFill>
            <a:srgbClr val="EAF4FE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36008" y="2633472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5458968" y="2798064"/>
            <a:ext cx="877824" cy="0"/>
          </a:xfrm>
          <a:prstGeom prst="line">
            <a:avLst/>
          </a:prstGeom>
          <a:noFill/>
          <a:ln w="27940">
            <a:solidFill>
              <a:srgbClr val="2469C8"/>
            </a:solidFill>
            <a:prstDash val="solid"/>
            <a:headEnd type="none"/>
            <a:tailEnd type="triangle"/>
          </a:ln>
        </p:spPr>
      </p:sp>
      <p:sp>
        <p:nvSpPr>
          <p:cNvPr id="17" name="Text 15"/>
          <p:cNvSpPr/>
          <p:nvPr/>
        </p:nvSpPr>
        <p:spPr>
          <a:xfrm>
            <a:off x="3813048" y="3438144"/>
            <a:ext cx="211226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交换时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3611880" y="4014216"/>
            <a:ext cx="2560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独立阅读与签名验证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7379208" y="2395728"/>
            <a:ext cx="804672" cy="804672"/>
          </a:xfrm>
          <a:prstGeom prst="ellipse">
            <a:avLst/>
          </a:prstGeom>
          <a:solidFill>
            <a:srgbClr val="EAF4FE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534656" y="2633472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8357616" y="2798064"/>
            <a:ext cx="877824" cy="0"/>
          </a:xfrm>
          <a:prstGeom prst="line">
            <a:avLst/>
          </a:prstGeom>
          <a:noFill/>
          <a:ln w="27940">
            <a:solidFill>
              <a:srgbClr val="2469C8"/>
            </a:solidFill>
            <a:prstDash val="solid"/>
            <a:headEnd type="none"/>
            <a:tailEnd type="triangle"/>
          </a:ln>
        </p:spPr>
      </p:sp>
      <p:sp>
        <p:nvSpPr>
          <p:cNvPr id="22" name="Text 20"/>
          <p:cNvSpPr/>
          <p:nvPr/>
        </p:nvSpPr>
        <p:spPr>
          <a:xfrm>
            <a:off x="6711696" y="3438144"/>
            <a:ext cx="211226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归档时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6510528" y="4014216"/>
            <a:ext cx="2560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版本保留及按规加工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10277856" y="2395728"/>
            <a:ext cx="804672" cy="804672"/>
          </a:xfrm>
          <a:prstGeom prst="ellipse">
            <a:avLst/>
          </a:prstGeom>
          <a:solidFill>
            <a:srgbClr val="2469C8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0433304" y="2633472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9610344" y="3438144"/>
            <a:ext cx="211226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长期后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9409176" y="4014216"/>
            <a:ext cx="2560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仍可读取、定位和解释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640080" y="5925312"/>
            <a:ext cx="10881360" cy="393192"/>
          </a:xfrm>
          <a:prstGeom prst="roundRect">
            <a:avLst>
              <a:gd name="adj" fmla="val 30233"/>
            </a:avLst>
          </a:prstGeom>
          <a:solidFill>
            <a:srgbClr val="EFF6FE"/>
          </a:solidFill>
          <a:ln w="12700">
            <a:solidFill>
              <a:srgbClr val="D8E8F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22960" y="5957316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若临时OFD采用了文件加密选项，标准要求归档、迁移前按规定进行解密。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469C8"/>
          </a:solidFill>
          <a:ln w="12700">
            <a:solidFill>
              <a:srgbClr val="2469C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03504" y="210312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30" kern="0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SOFTWARE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0698480" y="219456"/>
            <a:ext cx="8229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17 / 22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12648" y="667512"/>
            <a:ext cx="110642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医疗OFD阅读器，必须不止“能打开文件”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621792" y="1261872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第9.2条要求阅读、验证、控制与格式检查，并明确第三方验证。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21792" y="6473952"/>
            <a:ext cx="10927080" cy="41148"/>
          </a:xfrm>
          <a:prstGeom prst="rect">
            <a:avLst/>
          </a:prstGeom>
          <a:solidFill>
            <a:srgbClr val="D8E5F1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1792" y="6528816"/>
            <a:ext cx="9326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GB/T 48666—2026   ·   OFD-H 电子病历版式文档技术要求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758952" y="1929384"/>
            <a:ext cx="3474720" cy="1371600"/>
          </a:xfrm>
          <a:prstGeom prst="roundRect">
            <a:avLst>
              <a:gd name="adj" fmla="val 8667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60120" y="2148840"/>
            <a:ext cx="448056" cy="44805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69848" y="2231136"/>
            <a:ext cx="2194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572768" y="2157984"/>
            <a:ext cx="23774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版式还原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1581912" y="2743200"/>
            <a:ext cx="23865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准确显示页面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626864" y="1929384"/>
            <a:ext cx="3474720" cy="1371600"/>
          </a:xfrm>
          <a:prstGeom prst="roundRect">
            <a:avLst>
              <a:gd name="adj" fmla="val 8667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828032" y="2148840"/>
            <a:ext cx="448056" cy="44805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937760" y="2231136"/>
            <a:ext cx="2194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5440680" y="2157984"/>
            <a:ext cx="23774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签章验证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5449824" y="2743200"/>
            <a:ext cx="23865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验证密码证据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8494776" y="1929384"/>
            <a:ext cx="3474720" cy="1371600"/>
          </a:xfrm>
          <a:prstGeom prst="roundRect">
            <a:avLst>
              <a:gd name="adj" fmla="val 8667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695944" y="2148840"/>
            <a:ext cx="448056" cy="44805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805672" y="2231136"/>
            <a:ext cx="2194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9308592" y="2157984"/>
            <a:ext cx="23774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权限控制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9317736" y="2743200"/>
            <a:ext cx="23865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禁止越权编辑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758952" y="3557016"/>
            <a:ext cx="3474720" cy="1371600"/>
          </a:xfrm>
          <a:prstGeom prst="roundRect">
            <a:avLst>
              <a:gd name="adj" fmla="val 8667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60120" y="3776472"/>
            <a:ext cx="448056" cy="44805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069848" y="3858768"/>
            <a:ext cx="2194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1572768" y="3785616"/>
            <a:ext cx="23774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注释定位</a:t>
            </a:r>
            <a:endParaRPr lang="en-US" sz="1700" dirty="0"/>
          </a:p>
        </p:txBody>
      </p:sp>
      <p:sp>
        <p:nvSpPr>
          <p:cNvPr id="28" name="Text 26"/>
          <p:cNvSpPr/>
          <p:nvPr/>
        </p:nvSpPr>
        <p:spPr>
          <a:xfrm>
            <a:off x="1581912" y="4370832"/>
            <a:ext cx="23865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快速找到补充说明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4626864" y="3557016"/>
            <a:ext cx="3474720" cy="1371600"/>
          </a:xfrm>
          <a:prstGeom prst="roundRect">
            <a:avLst>
              <a:gd name="adj" fmla="val 8667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828032" y="3776472"/>
            <a:ext cx="448056" cy="44805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937760" y="3858768"/>
            <a:ext cx="2194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5440680" y="3785616"/>
            <a:ext cx="23774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元数据展示</a:t>
            </a:r>
            <a:endParaRPr lang="en-US" sz="1700" dirty="0"/>
          </a:p>
        </p:txBody>
      </p:sp>
      <p:sp>
        <p:nvSpPr>
          <p:cNvPr id="33" name="Text 31"/>
          <p:cNvSpPr/>
          <p:nvPr/>
        </p:nvSpPr>
        <p:spPr>
          <a:xfrm>
            <a:off x="5449824" y="4370832"/>
            <a:ext cx="23865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识别文档属性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8494776" y="3557016"/>
            <a:ext cx="3474720" cy="1371600"/>
          </a:xfrm>
          <a:prstGeom prst="roundRect">
            <a:avLst>
              <a:gd name="adj" fmla="val 8667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8695944" y="3776472"/>
            <a:ext cx="448056" cy="44805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C9E0F5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8805672" y="3858768"/>
            <a:ext cx="2194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9308592" y="3785616"/>
            <a:ext cx="23774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格式检查</a:t>
            </a:r>
            <a:endParaRPr lang="en-US" sz="1700" dirty="0"/>
          </a:p>
        </p:txBody>
      </p:sp>
      <p:sp>
        <p:nvSpPr>
          <p:cNvPr id="38" name="Text 36"/>
          <p:cNvSpPr/>
          <p:nvPr/>
        </p:nvSpPr>
        <p:spPr>
          <a:xfrm>
            <a:off x="9317736" y="4370832"/>
            <a:ext cx="23865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报告未处理事项</a:t>
            </a:r>
            <a:endParaRPr lang="en-US" sz="1200" dirty="0"/>
          </a:p>
        </p:txBody>
      </p:sp>
      <p:sp>
        <p:nvSpPr>
          <p:cNvPr id="39" name="Shape 37"/>
          <p:cNvSpPr/>
          <p:nvPr/>
        </p:nvSpPr>
        <p:spPr>
          <a:xfrm>
            <a:off x="640080" y="5925312"/>
            <a:ext cx="10881360" cy="393192"/>
          </a:xfrm>
          <a:prstGeom prst="roundRect">
            <a:avLst>
              <a:gd name="adj" fmla="val 30233"/>
            </a:avLst>
          </a:prstGeom>
          <a:solidFill>
            <a:srgbClr val="EFF6FE"/>
          </a:solidFill>
          <a:ln w="12700">
            <a:solidFill>
              <a:srgbClr val="D8E8F5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822960" y="5957316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OFD-H打开时应自动禁用文档编辑；外部附件打开为推荐能力，第三方验证需单列证据。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469C8"/>
          </a:solidFill>
          <a:ln w="12700">
            <a:solidFill>
              <a:srgbClr val="2469C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03504" y="210312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30" kern="0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VALUE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0698480" y="219456"/>
            <a:ext cx="8229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18 / 22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12648" y="667512"/>
            <a:ext cx="110642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对医院而言，改变的不是扩展名，而是文件治理方式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621792" y="1261872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从临床使用到病案管理，价值各不相同。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21792" y="6473952"/>
            <a:ext cx="10927080" cy="41148"/>
          </a:xfrm>
          <a:prstGeom prst="rect">
            <a:avLst/>
          </a:prstGeom>
          <a:solidFill>
            <a:srgbClr val="D8E5F1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1792" y="6528816"/>
            <a:ext cx="9326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GB/T 48666—2026   ·   OFD-H 电子病历版式文档技术要求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694944" y="1837944"/>
            <a:ext cx="5413248" cy="1554480"/>
          </a:xfrm>
          <a:prstGeom prst="roundRect">
            <a:avLst>
              <a:gd name="adj" fmla="val 7647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50976" y="2066544"/>
            <a:ext cx="489204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临床医生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950976" y="2624328"/>
            <a:ext cx="48554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2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阅读与签署更统一</a:t>
            </a:r>
            <a:endParaRPr lang="en-US" sz="1420" dirty="0"/>
          </a:p>
        </p:txBody>
      </p:sp>
      <p:sp>
        <p:nvSpPr>
          <p:cNvPr id="12" name="Text 10"/>
          <p:cNvSpPr/>
          <p:nvPr/>
        </p:nvSpPr>
        <p:spPr>
          <a:xfrm>
            <a:off x="950976" y="3044952"/>
            <a:ext cx="4892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5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保持诊疗流程连续性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437376" y="1837944"/>
            <a:ext cx="5413248" cy="1554480"/>
          </a:xfrm>
          <a:prstGeom prst="roundRect">
            <a:avLst>
              <a:gd name="adj" fmla="val 7647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693408" y="2066544"/>
            <a:ext cx="489204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医院信息科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693408" y="2624328"/>
            <a:ext cx="48554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2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减少格式与系统绑定</a:t>
            </a:r>
            <a:endParaRPr lang="en-US" sz="1420" dirty="0"/>
          </a:p>
        </p:txBody>
      </p:sp>
      <p:sp>
        <p:nvSpPr>
          <p:cNvPr id="16" name="Text 14"/>
          <p:cNvSpPr/>
          <p:nvPr/>
        </p:nvSpPr>
        <p:spPr>
          <a:xfrm>
            <a:off x="6693408" y="3044952"/>
            <a:ext cx="4892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5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降低重复集成成本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694944" y="3666744"/>
            <a:ext cx="5413248" cy="1554480"/>
          </a:xfrm>
          <a:prstGeom prst="roundRect">
            <a:avLst>
              <a:gd name="adj" fmla="val 7647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50976" y="3895344"/>
            <a:ext cx="489204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病案管理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950976" y="4453128"/>
            <a:ext cx="48554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2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文件可归档、可追溯</a:t>
            </a:r>
            <a:endParaRPr lang="en-US" sz="1420" dirty="0"/>
          </a:p>
        </p:txBody>
      </p:sp>
      <p:sp>
        <p:nvSpPr>
          <p:cNvPr id="20" name="Text 18"/>
          <p:cNvSpPr/>
          <p:nvPr/>
        </p:nvSpPr>
        <p:spPr>
          <a:xfrm>
            <a:off x="950976" y="4873752"/>
            <a:ext cx="4892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5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长期利用与审计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6437376" y="3666744"/>
            <a:ext cx="5413248" cy="1554480"/>
          </a:xfrm>
          <a:prstGeom prst="roundRect">
            <a:avLst>
              <a:gd name="adj" fmla="val 7647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693408" y="3895344"/>
            <a:ext cx="489204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患者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6693408" y="4453128"/>
            <a:ext cx="48554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2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更便于获取和管理</a:t>
            </a:r>
            <a:endParaRPr lang="en-US" sz="1420" dirty="0"/>
          </a:p>
        </p:txBody>
      </p:sp>
      <p:sp>
        <p:nvSpPr>
          <p:cNvPr id="24" name="Text 22"/>
          <p:cNvSpPr/>
          <p:nvPr/>
        </p:nvSpPr>
        <p:spPr>
          <a:xfrm>
            <a:off x="6693408" y="4873752"/>
            <a:ext cx="4892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5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跨机构利用的技术基础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640080" y="5925312"/>
            <a:ext cx="10881360" cy="393192"/>
          </a:xfrm>
          <a:prstGeom prst="roundRect">
            <a:avLst>
              <a:gd name="adj" fmla="val 30233"/>
            </a:avLst>
          </a:prstGeom>
          <a:solidFill>
            <a:srgbClr val="EFF6FE"/>
          </a:solidFill>
          <a:ln w="12700">
            <a:solidFill>
              <a:srgbClr val="D8E8F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22960" y="5957316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标准解决的是文件层面的基础能力；身份授权、医疗语义和临床互认仍需配套制度与系统。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469C8"/>
          </a:solidFill>
          <a:ln w="12700">
            <a:solidFill>
              <a:srgbClr val="2469C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03504" y="210312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30" kern="0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ROADMAP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0698480" y="219456"/>
            <a:ext cx="8229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19 / 22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12648" y="667512"/>
            <a:ext cx="110642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医院推进OFD-H：四步走，比整体替换更稳妥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621792" y="1261872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建议从既有文件、签署证据与典型业务场景出发。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21792" y="6473952"/>
            <a:ext cx="10927080" cy="41148"/>
          </a:xfrm>
          <a:prstGeom prst="rect">
            <a:avLst/>
          </a:prstGeom>
          <a:solidFill>
            <a:srgbClr val="D8E5F1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1792" y="6528816"/>
            <a:ext cx="9326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GB/T 48666—2026   ·   OFD-H 电子病历版式文档技术要求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649224" y="2130552"/>
            <a:ext cx="2660904" cy="2450592"/>
          </a:xfrm>
          <a:prstGeom prst="roundRect">
            <a:avLst>
              <a:gd name="adj" fmla="val 4851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86968" y="2468880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886968" y="3118104"/>
            <a:ext cx="22037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盘点现状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886968" y="3858768"/>
            <a:ext cx="2267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8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清查PDF/OFD/扫描件</a:t>
            </a:r>
            <a:endParaRPr lang="en-US" sz="1280" dirty="0"/>
          </a:p>
        </p:txBody>
      </p:sp>
      <p:sp>
        <p:nvSpPr>
          <p:cNvPr id="13" name="Shape 11"/>
          <p:cNvSpPr/>
          <p:nvPr/>
        </p:nvSpPr>
        <p:spPr>
          <a:xfrm>
            <a:off x="3355848" y="3364992"/>
            <a:ext cx="182880" cy="0"/>
          </a:xfrm>
          <a:prstGeom prst="line">
            <a:avLst/>
          </a:prstGeom>
          <a:noFill/>
          <a:ln w="27940">
            <a:solidFill>
              <a:srgbClr val="2469C8"/>
            </a:solidFill>
            <a:prstDash val="solid"/>
            <a:headEnd type="none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3566160" y="2130552"/>
            <a:ext cx="2660904" cy="2450592"/>
          </a:xfrm>
          <a:prstGeom prst="roundRect">
            <a:avLst>
              <a:gd name="adj" fmla="val 4851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803904" y="2468880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3803904" y="3118104"/>
            <a:ext cx="22037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核查可信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3803904" y="3858768"/>
            <a:ext cx="2267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8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签名、验签、归档</a:t>
            </a:r>
            <a:endParaRPr lang="en-US" sz="1280" dirty="0"/>
          </a:p>
        </p:txBody>
      </p:sp>
      <p:sp>
        <p:nvSpPr>
          <p:cNvPr id="18" name="Shape 16"/>
          <p:cNvSpPr/>
          <p:nvPr/>
        </p:nvSpPr>
        <p:spPr>
          <a:xfrm>
            <a:off x="6272784" y="3364992"/>
            <a:ext cx="182880" cy="0"/>
          </a:xfrm>
          <a:prstGeom prst="line">
            <a:avLst/>
          </a:prstGeom>
          <a:noFill/>
          <a:ln w="27940">
            <a:solidFill>
              <a:srgbClr val="2469C8"/>
            </a:solidFill>
            <a:prstDash val="solid"/>
            <a:headEnd type="none"/>
            <a:tailEnd type="triangle"/>
          </a:ln>
        </p:spPr>
      </p:sp>
      <p:sp>
        <p:nvSpPr>
          <p:cNvPr id="19" name="Shape 17"/>
          <p:cNvSpPr/>
          <p:nvPr/>
        </p:nvSpPr>
        <p:spPr>
          <a:xfrm>
            <a:off x="6483096" y="2130552"/>
            <a:ext cx="2660904" cy="2450592"/>
          </a:xfrm>
          <a:prstGeom prst="roundRect">
            <a:avLst>
              <a:gd name="adj" fmla="val 4851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720840" y="2468880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6720840" y="3118104"/>
            <a:ext cx="22037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选择试点</a:t>
            </a:r>
            <a:endParaRPr lang="en-US" sz="1900" dirty="0"/>
          </a:p>
        </p:txBody>
      </p:sp>
      <p:sp>
        <p:nvSpPr>
          <p:cNvPr id="22" name="Text 20"/>
          <p:cNvSpPr/>
          <p:nvPr/>
        </p:nvSpPr>
        <p:spPr>
          <a:xfrm>
            <a:off x="6720840" y="3858768"/>
            <a:ext cx="2267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8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出院记录/同意书/报告</a:t>
            </a:r>
            <a:endParaRPr lang="en-US" sz="1280" dirty="0"/>
          </a:p>
        </p:txBody>
      </p:sp>
      <p:sp>
        <p:nvSpPr>
          <p:cNvPr id="23" name="Shape 21"/>
          <p:cNvSpPr/>
          <p:nvPr/>
        </p:nvSpPr>
        <p:spPr>
          <a:xfrm>
            <a:off x="9189720" y="3364992"/>
            <a:ext cx="182880" cy="0"/>
          </a:xfrm>
          <a:prstGeom prst="line">
            <a:avLst/>
          </a:prstGeom>
          <a:noFill/>
          <a:ln w="27940">
            <a:solidFill>
              <a:srgbClr val="2469C8"/>
            </a:solidFill>
            <a:prstDash val="solid"/>
            <a:headEnd type="none"/>
            <a:tailEnd type="triangle"/>
          </a:ln>
        </p:spPr>
      </p:sp>
      <p:sp>
        <p:nvSpPr>
          <p:cNvPr id="24" name="Shape 22"/>
          <p:cNvSpPr/>
          <p:nvPr/>
        </p:nvSpPr>
        <p:spPr>
          <a:xfrm>
            <a:off x="9400032" y="2130552"/>
            <a:ext cx="2660904" cy="2450592"/>
          </a:xfrm>
          <a:prstGeom prst="roundRect">
            <a:avLst>
              <a:gd name="adj" fmla="val 4851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637776" y="2468880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9637776" y="3118104"/>
            <a:ext cx="22037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符合性验证</a:t>
            </a:r>
            <a:endParaRPr lang="en-US" sz="1900" dirty="0"/>
          </a:p>
        </p:txBody>
      </p:sp>
      <p:sp>
        <p:nvSpPr>
          <p:cNvPr id="27" name="Text 25"/>
          <p:cNvSpPr/>
          <p:nvPr/>
        </p:nvSpPr>
        <p:spPr>
          <a:xfrm>
            <a:off x="9637776" y="3858768"/>
            <a:ext cx="2267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8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独立阅读、第三方证据</a:t>
            </a:r>
            <a:endParaRPr lang="en-US" sz="1280" dirty="0"/>
          </a:p>
        </p:txBody>
      </p:sp>
      <p:sp>
        <p:nvSpPr>
          <p:cNvPr id="28" name="Shape 26"/>
          <p:cNvSpPr/>
          <p:nvPr/>
        </p:nvSpPr>
        <p:spPr>
          <a:xfrm>
            <a:off x="640080" y="5925312"/>
            <a:ext cx="10881360" cy="393192"/>
          </a:xfrm>
          <a:prstGeom prst="roundRect">
            <a:avLst>
              <a:gd name="adj" fmla="val 30233"/>
            </a:avLst>
          </a:prstGeom>
          <a:solidFill>
            <a:srgbClr val="EFF6FE"/>
          </a:solidFill>
          <a:ln w="12700">
            <a:solidFill>
              <a:srgbClr val="D8E8F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22960" y="5957316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GB/T为推荐性国家标准，并不意味着所有医院必须立即停用PDF或替换既有EMR。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469C8"/>
          </a:solidFill>
          <a:ln w="12700">
            <a:solidFill>
              <a:srgbClr val="2469C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03504" y="210312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30" kern="0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PRODUCT THINKING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0698480" y="219456"/>
            <a:ext cx="8229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 / 22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12648" y="667512"/>
            <a:ext cx="110642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MediQ的合理定位：围绕可信文档提供可复用组件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621792" y="1261872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产品建议：Signer聚焦商业化，Generator与Viewer作为配套能力。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21792" y="6473952"/>
            <a:ext cx="10927080" cy="41148"/>
          </a:xfrm>
          <a:prstGeom prst="rect">
            <a:avLst/>
          </a:prstGeom>
          <a:solidFill>
            <a:srgbClr val="D8E5F1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1792" y="6528816"/>
            <a:ext cx="9326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GB/T 48666—2026   ·   OFD-H 电子病历版式文档技术要求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676656" y="2130552"/>
            <a:ext cx="3529584" cy="2569464"/>
          </a:xfrm>
          <a:prstGeom prst="roundRect">
            <a:avLst>
              <a:gd name="adj" fmla="val 4626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86968" y="2532888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MediQ Generator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886968" y="3218688"/>
            <a:ext cx="3108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可信生成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86968" y="3904488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8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生成、转换、资源与机读信息</a:t>
            </a:r>
            <a:endParaRPr lang="en-US" sz="1280" dirty="0"/>
          </a:p>
        </p:txBody>
      </p:sp>
      <p:sp>
        <p:nvSpPr>
          <p:cNvPr id="13" name="Shape 11"/>
          <p:cNvSpPr/>
          <p:nvPr/>
        </p:nvSpPr>
        <p:spPr>
          <a:xfrm>
            <a:off x="4562856" y="2130552"/>
            <a:ext cx="3529584" cy="2569464"/>
          </a:xfrm>
          <a:prstGeom prst="roundRect">
            <a:avLst>
              <a:gd name="adj" fmla="val 4626"/>
            </a:avLst>
          </a:prstGeom>
          <a:solidFill>
            <a:srgbClr val="EAF4FE"/>
          </a:solidFill>
          <a:ln w="12700">
            <a:solidFill>
              <a:srgbClr val="A5D0E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773168" y="2532888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MediQ Signer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4773168" y="3218688"/>
            <a:ext cx="3108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可信签署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773168" y="3904488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8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签名保护、证据与独立验签</a:t>
            </a:r>
            <a:endParaRPr lang="en-US" sz="1280" dirty="0"/>
          </a:p>
        </p:txBody>
      </p:sp>
      <p:sp>
        <p:nvSpPr>
          <p:cNvPr id="17" name="Shape 15"/>
          <p:cNvSpPr/>
          <p:nvPr/>
        </p:nvSpPr>
        <p:spPr>
          <a:xfrm>
            <a:off x="8449056" y="2130552"/>
            <a:ext cx="3529584" cy="2569464"/>
          </a:xfrm>
          <a:prstGeom prst="roundRect">
            <a:avLst>
              <a:gd name="adj" fmla="val 4626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659368" y="2532888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MediQ Viewer SDK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8659368" y="3218688"/>
            <a:ext cx="3108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可信阅览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8659368" y="3904488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8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页面还原、注释、附件与验证</a:t>
            </a:r>
            <a:endParaRPr lang="en-US" sz="1280" dirty="0"/>
          </a:p>
        </p:txBody>
      </p:sp>
      <p:sp>
        <p:nvSpPr>
          <p:cNvPr id="21" name="Shape 19"/>
          <p:cNvSpPr/>
          <p:nvPr/>
        </p:nvSpPr>
        <p:spPr>
          <a:xfrm>
            <a:off x="1764792" y="5074920"/>
            <a:ext cx="8659368" cy="566928"/>
          </a:xfrm>
          <a:prstGeom prst="roundRect">
            <a:avLst>
              <a:gd name="adj" fmla="val 20968"/>
            </a:avLst>
          </a:prstGeom>
          <a:solidFill>
            <a:srgbClr val="FFFFFF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2002536" y="5221224"/>
            <a:ext cx="817473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53F5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内部 Validator：结构、机读数据、签名保护范围、兼容性与第三方验收证据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640080" y="5943600"/>
            <a:ext cx="10881360" cy="393192"/>
          </a:xfrm>
          <a:prstGeom prst="roundRect">
            <a:avLst>
              <a:gd name="adj" fmla="val 30233"/>
            </a:avLst>
          </a:prstGeom>
          <a:solidFill>
            <a:srgbClr val="EFF6FE"/>
          </a:solidFill>
          <a:ln w="12700">
            <a:solidFill>
              <a:srgbClr val="D8E8F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22960" y="5975604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不要因为OFD-H适配重新建设完整EMR、PACS或病案管理系统。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469C8"/>
          </a:solidFill>
          <a:ln w="12700">
            <a:solidFill>
              <a:srgbClr val="2469C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03504" y="210312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30" kern="0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CLARIFICATIONS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0698480" y="219456"/>
            <a:ext cx="8229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21 / 22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12648" y="667512"/>
            <a:ext cx="110642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关于OFD-H，有四个常见误区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621792" y="1261872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标准正式发布后，仍需严格区分规范性要求、推荐能力与实施政策。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21792" y="6473952"/>
            <a:ext cx="10927080" cy="41148"/>
          </a:xfrm>
          <a:prstGeom prst="rect">
            <a:avLst/>
          </a:prstGeom>
          <a:solidFill>
            <a:srgbClr val="D8E5F1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1792" y="6528816"/>
            <a:ext cx="9326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GB/T 48666—2026   ·   OFD-H 电子病历版式文档技术要求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676656" y="1810512"/>
            <a:ext cx="5458968" cy="1627632"/>
          </a:xfrm>
          <a:prstGeom prst="roundRect">
            <a:avLst>
              <a:gd name="adj" fmla="val 7303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05256" y="1965960"/>
            <a:ext cx="117043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误区 01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905256" y="237744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所有医院都要马上停用PDF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905256" y="2971800"/>
            <a:ext cx="4846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推荐性国标并不直接等于强制整体替换</a:t>
            </a:r>
            <a:endParaRPr lang="en-US" sz="1220" dirty="0"/>
          </a:p>
        </p:txBody>
      </p:sp>
      <p:sp>
        <p:nvSpPr>
          <p:cNvPr id="13" name="Shape 11"/>
          <p:cNvSpPr/>
          <p:nvPr/>
        </p:nvSpPr>
        <p:spPr>
          <a:xfrm>
            <a:off x="6455664" y="1810512"/>
            <a:ext cx="5458968" cy="1627632"/>
          </a:xfrm>
          <a:prstGeom prst="roundRect">
            <a:avLst>
              <a:gd name="adj" fmla="val 7303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684264" y="1965960"/>
            <a:ext cx="117043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误区 02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684264" y="237744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每份OFD-H都必须内置JSON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684264" y="2971800"/>
            <a:ext cx="4846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结构化数据是条件性与场景化能力</a:t>
            </a:r>
            <a:endParaRPr lang="en-US" sz="1220" dirty="0"/>
          </a:p>
        </p:txBody>
      </p:sp>
      <p:sp>
        <p:nvSpPr>
          <p:cNvPr id="17" name="Shape 15"/>
          <p:cNvSpPr/>
          <p:nvPr/>
        </p:nvSpPr>
        <p:spPr>
          <a:xfrm>
            <a:off x="676656" y="3675888"/>
            <a:ext cx="5458968" cy="1627632"/>
          </a:xfrm>
          <a:prstGeom prst="roundRect">
            <a:avLst>
              <a:gd name="adj" fmla="val 7303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05256" y="3831336"/>
            <a:ext cx="117043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误区 03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905256" y="4242816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512MB是全国统一的硬上限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905256" y="4837176"/>
            <a:ext cx="4846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只是可参考的容量阈值</a:t>
            </a:r>
            <a:endParaRPr lang="en-US" sz="1220" dirty="0"/>
          </a:p>
        </p:txBody>
      </p:sp>
      <p:sp>
        <p:nvSpPr>
          <p:cNvPr id="21" name="Shape 19"/>
          <p:cNvSpPr/>
          <p:nvPr/>
        </p:nvSpPr>
        <p:spPr>
          <a:xfrm>
            <a:off x="6455664" y="3675888"/>
            <a:ext cx="5458968" cy="1627632"/>
          </a:xfrm>
          <a:prstGeom prst="roundRect">
            <a:avLst>
              <a:gd name="adj" fmla="val 7303"/>
            </a:avLst>
          </a:prstGeom>
          <a:solidFill>
            <a:srgbClr val="F5F9FD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684264" y="3831336"/>
            <a:ext cx="117043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误区 04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6684264" y="4242816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自家生成自家打开就是合规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6684264" y="4837176"/>
            <a:ext cx="4846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2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阅读软件还涉及第三方验证要求</a:t>
            </a:r>
            <a:endParaRPr lang="en-US" sz="1220" dirty="0"/>
          </a:p>
        </p:txBody>
      </p:sp>
      <p:sp>
        <p:nvSpPr>
          <p:cNvPr id="25" name="Shape 23"/>
          <p:cNvSpPr/>
          <p:nvPr/>
        </p:nvSpPr>
        <p:spPr>
          <a:xfrm>
            <a:off x="640080" y="5925312"/>
            <a:ext cx="10881360" cy="393192"/>
          </a:xfrm>
          <a:prstGeom prst="roundRect">
            <a:avLst>
              <a:gd name="adj" fmla="val 30233"/>
            </a:avLst>
          </a:prstGeom>
          <a:solidFill>
            <a:srgbClr val="EFF6FE"/>
          </a:solidFill>
          <a:ln w="12700">
            <a:solidFill>
              <a:srgbClr val="D8E8F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22960" y="5957316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截至2026-10-28，标准信息平台/正式文本标注实施日为2027-04-01；部分新闻稿写为04-29。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2469C8"/>
          </a:solidFill>
          <a:ln w="12700">
            <a:solidFill>
              <a:srgbClr val="2469C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49808" y="649224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b="1" spc="110" kern="0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OFD-H  /  GB/T 48666—2026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768096" y="1664208"/>
            <a:ext cx="106070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B2A4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让电子病历离开原系统后，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768096" y="2551176"/>
            <a:ext cx="10625328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2469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依然可读、可用、可验证。</a:t>
            </a:r>
            <a:endParaRPr lang="en-US" sz="3400" dirty="0"/>
          </a:p>
        </p:txBody>
      </p:sp>
      <p:sp>
        <p:nvSpPr>
          <p:cNvPr id="6" name="Shape 4"/>
          <p:cNvSpPr/>
          <p:nvPr/>
        </p:nvSpPr>
        <p:spPr>
          <a:xfrm>
            <a:off x="768096" y="3785616"/>
            <a:ext cx="10021824" cy="41148"/>
          </a:xfrm>
          <a:prstGeom prst="rect">
            <a:avLst/>
          </a:prstGeom>
          <a:solidFill>
            <a:srgbClr val="D8E5F1"/>
          </a:solidFill>
          <a:ln w="12700">
            <a:solidFill>
              <a:srgbClr val="D8E5F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68096" y="4160520"/>
            <a:ext cx="1058875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253F5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以标准文件连接异构系统 · 以密码保护建立可信证据 · 以独立验证支持长期利用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77240" y="5641848"/>
            <a:ext cx="107350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信息依据：国家标准信息公共服务平台 GB/T 48666—2026；市场监管总局发布信息；正式标准文本。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777240" y="6080760"/>
            <a:ext cx="107167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5E71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发布：2026-09-28   ·   标准目录实施日期：2027-04-01   ·   推荐性国家标准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icrosoft YaHe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icrosoft YaHe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一文看懂 OFD-H 电子病历文档技术要求正式版</dc:title>
  <dc:subject>GB/T 48666—2026 OFD-H 标准解读</dc:subject>
  <dc:creator>MediQ 标准观察</dc:creator>
  <cp:lastModifiedBy>MediQ 标准观察</cp:lastModifiedBy>
  <cp:revision>1</cp:revision>
  <dcterms:created xsi:type="dcterms:W3CDTF">2026-10-28T14:42:30Z</dcterms:created>
  <dcterms:modified xsi:type="dcterms:W3CDTF">2026-10-28T14:42:30Z</dcterms:modified>
</cp:coreProperties>
</file>